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6" r:id="rId2"/>
  </p:sldMasterIdLst>
  <p:notesMasterIdLst>
    <p:notesMasterId r:id="rId49"/>
  </p:notesMasterIdLst>
  <p:handoutMasterIdLst>
    <p:handoutMasterId r:id="rId50"/>
  </p:handoutMasterIdLst>
  <p:sldIdLst>
    <p:sldId id="277" r:id="rId3"/>
    <p:sldId id="356" r:id="rId4"/>
    <p:sldId id="357" r:id="rId5"/>
    <p:sldId id="358" r:id="rId6"/>
    <p:sldId id="303" r:id="rId7"/>
    <p:sldId id="432" r:id="rId8"/>
    <p:sldId id="426" r:id="rId9"/>
    <p:sldId id="436" r:id="rId10"/>
    <p:sldId id="434" r:id="rId11"/>
    <p:sldId id="431" r:id="rId12"/>
    <p:sldId id="435" r:id="rId13"/>
    <p:sldId id="437" r:id="rId14"/>
    <p:sldId id="427" r:id="rId15"/>
    <p:sldId id="438" r:id="rId16"/>
    <p:sldId id="443" r:id="rId17"/>
    <p:sldId id="439" r:id="rId18"/>
    <p:sldId id="440" r:id="rId19"/>
    <p:sldId id="441" r:id="rId20"/>
    <p:sldId id="442" r:id="rId21"/>
    <p:sldId id="360" r:id="rId22"/>
    <p:sldId id="445" r:id="rId23"/>
    <p:sldId id="448" r:id="rId24"/>
    <p:sldId id="444" r:id="rId25"/>
    <p:sldId id="446" r:id="rId26"/>
    <p:sldId id="447" r:id="rId27"/>
    <p:sldId id="452" r:id="rId28"/>
    <p:sldId id="449" r:id="rId29"/>
    <p:sldId id="450" r:id="rId30"/>
    <p:sldId id="451" r:id="rId31"/>
    <p:sldId id="428" r:id="rId32"/>
    <p:sldId id="454" r:id="rId33"/>
    <p:sldId id="455" r:id="rId34"/>
    <p:sldId id="453" r:id="rId35"/>
    <p:sldId id="429" r:id="rId36"/>
    <p:sldId id="456" r:id="rId37"/>
    <p:sldId id="457" r:id="rId38"/>
    <p:sldId id="430" r:id="rId39"/>
    <p:sldId id="464" r:id="rId40"/>
    <p:sldId id="462" r:id="rId41"/>
    <p:sldId id="466" r:id="rId42"/>
    <p:sldId id="459" r:id="rId43"/>
    <p:sldId id="461" r:id="rId44"/>
    <p:sldId id="460" r:id="rId45"/>
    <p:sldId id="458" r:id="rId46"/>
    <p:sldId id="465" r:id="rId47"/>
    <p:sldId id="38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5" autoAdjust="0"/>
    <p:restoredTop sz="94660"/>
  </p:normalViewPr>
  <p:slideViewPr>
    <p:cSldViewPr snapToGrid="0">
      <p:cViewPr varScale="1">
        <p:scale>
          <a:sx n="93" d="100"/>
          <a:sy n="93" d="100"/>
        </p:scale>
        <p:origin x="278" y="77"/>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t>6/2/2023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t>6/2/2023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emf"/></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5427341"/>
            <a:ext cx="12196420" cy="1518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graphicFrame>
        <p:nvGraphicFramePr>
          <p:cNvPr id="48" name="Object 47">
            <a:extLst>
              <a:ext uri="{FF2B5EF4-FFF2-40B4-BE49-F238E27FC236}">
                <a16:creationId xmlns:a16="http://schemas.microsoft.com/office/drawing/2014/main" id="{CAD0D7B8-E462-453C-B296-CA0154FA54AE}"/>
              </a:ext>
            </a:extLst>
          </p:cNvPr>
          <p:cNvGraphicFramePr>
            <a:graphicFrameLocks noChangeAspect="1"/>
          </p:cNvGraphicFramePr>
          <p:nvPr>
            <p:extLst>
              <p:ext uri="{D42A27DB-BD31-4B8C-83A1-F6EECF244321}">
                <p14:modId xmlns:p14="http://schemas.microsoft.com/office/powerpoint/2010/main" val="689304721"/>
              </p:ext>
            </p:extLst>
          </p:nvPr>
        </p:nvGraphicFramePr>
        <p:xfrm>
          <a:off x="76788" y="3121720"/>
          <a:ext cx="3303056" cy="3148059"/>
        </p:xfrm>
        <a:graphic>
          <a:graphicData uri="http://schemas.openxmlformats.org/presentationml/2006/ole">
            <mc:AlternateContent xmlns:mc="http://schemas.openxmlformats.org/markup-compatibility/2006">
              <mc:Choice xmlns:v="urn:schemas-microsoft-com:vml" Requires="v">
                <p:oleObj spid="_x0000_s8544" name="CorelDRAW" r:id="rId3" imgW="2169000" imgH="2169360" progId="">
                  <p:embed/>
                </p:oleObj>
              </mc:Choice>
              <mc:Fallback>
                <p:oleObj name="CorelDRAW" r:id="rId3" imgW="2169000" imgH="2169360" progId="">
                  <p:embed/>
                  <p:pic>
                    <p:nvPicPr>
                      <p:cNvPr id="0" name=""/>
                      <p:cNvPicPr>
                        <a:picLocks noChangeAspect="1" noChangeArrowheads="1"/>
                      </p:cNvPicPr>
                      <p:nvPr/>
                    </p:nvPicPr>
                    <p:blipFill>
                      <a:blip r:embed="rId4">
                        <a:lum bright="77000"/>
                        <a:extLst>
                          <a:ext uri="{28A0092B-C50C-407E-A947-70E740481C1C}">
                            <a14:useLocalDpi xmlns:a14="http://schemas.microsoft.com/office/drawing/2010/main" val="0"/>
                          </a:ext>
                        </a:extLst>
                      </a:blip>
                      <a:srcRect/>
                      <a:stretch>
                        <a:fillRect/>
                      </a:stretch>
                    </p:blipFill>
                    <p:spPr bwMode="auto">
                      <a:xfrm>
                        <a:off x="76788" y="3121720"/>
                        <a:ext cx="3303056" cy="3148059"/>
                      </a:xfrm>
                      <a:prstGeom prst="rect">
                        <a:avLst/>
                      </a:prstGeom>
                      <a:noFill/>
                    </p:spPr>
                  </p:pic>
                </p:oleObj>
              </mc:Fallback>
            </mc:AlternateContent>
          </a:graphicData>
        </a:graphic>
      </p:graphicFrame>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124074" y="2025525"/>
            <a:ext cx="6829425" cy="1580679"/>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5">
            <a:extLst>
              <a:ext uri="{BEBA8EAE-BF5A-486C-A8C5-ECC9F3942E4B}">
                <a14:imgProps xmlns:a14="http://schemas.microsoft.com/office/drawing/2010/main">
                  <a14:imgLayer r:embed="rId6">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2104" y="24501"/>
            <a:ext cx="3859753" cy="1538254"/>
          </a:xfrm>
          <a:prstGeom prst="rect">
            <a:avLst/>
          </a:prstGeom>
        </p:spPr>
      </p:pic>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74742" y="5994350"/>
            <a:ext cx="5151810"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err="1" smtClean="0">
                <a:solidFill>
                  <a:prstClr val="black">
                    <a:lumMod val="85000"/>
                    <a:lumOff val="15000"/>
                  </a:prstClr>
                </a:solidFill>
                <a:latin typeface="Times New Roman" panose="02020603050405020304" pitchFamily="18" charset="0"/>
                <a:cs typeface="Times New Roman" panose="02020603050405020304" pitchFamily="18" charset="0"/>
              </a:rPr>
              <a:t>IoT</a:t>
            </a:r>
            <a:r>
              <a:rPr lang="en-US" sz="2400" b="1" dirty="0" smtClean="0">
                <a:solidFill>
                  <a:prstClr val="black">
                    <a:lumMod val="85000"/>
                    <a:lumOff val="15000"/>
                  </a:prstClr>
                </a:solidFill>
                <a:latin typeface="Times New Roman" panose="02020603050405020304" pitchFamily="18" charset="0"/>
                <a:cs typeface="Times New Roman" panose="02020603050405020304" pitchFamily="18" charset="0"/>
              </a:rPr>
              <a:t> Standard Issues</a:t>
            </a:r>
            <a:endParaRPr lang="en-US" sz="1600" dirty="0">
              <a:latin typeface="Raleway ExtraBold" pitchFamily="34" charset="-52"/>
            </a:endParaRPr>
          </a:p>
        </p:txBody>
      </p:sp>
      <p:sp>
        <p:nvSpPr>
          <p:cNvPr id="26" name="TextBox 25"/>
          <p:cNvSpPr txBox="1">
            <a:spLocks noChangeArrowheads="1"/>
          </p:cNvSpPr>
          <p:nvPr/>
        </p:nvSpPr>
        <p:spPr bwMode="auto">
          <a:xfrm>
            <a:off x="1981051" y="1562755"/>
            <a:ext cx="9210124" cy="37056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3200" b="1" dirty="0">
                <a:latin typeface="Arial Black" panose="020B0A04020102020204" pitchFamily="34" charset="0"/>
                <a:ea typeface="Karla" pitchFamily="2" charset="0"/>
                <a:cs typeface="Karla" pitchFamily="2" charset="0"/>
              </a:rPr>
              <a:t>UNIVERSITY INSTITUTE OF ENGINEERING </a:t>
            </a:r>
          </a:p>
          <a:p>
            <a:pPr lvl="0" algn="ctr" defTabSz="622300">
              <a:lnSpc>
                <a:spcPct val="90000"/>
              </a:lnSpc>
              <a:spcBef>
                <a:spcPct val="0"/>
              </a:spcBef>
              <a:spcAft>
                <a:spcPct val="35000"/>
              </a:spcAft>
            </a:pPr>
            <a:r>
              <a:rPr lang="en-US" sz="3200" b="1" dirty="0">
                <a:latin typeface="Arial Black" panose="020B0A04020102020204" pitchFamily="34" charset="0"/>
                <a:ea typeface="Karla" pitchFamily="2" charset="0"/>
                <a:cs typeface="Karla" pitchFamily="2" charset="0"/>
              </a:rPr>
              <a:t>COMPUTER SCIENCE ENGINEERING</a:t>
            </a:r>
          </a:p>
          <a:p>
            <a:pPr lvl="0" algn="ctr" defTabSz="622300">
              <a:lnSpc>
                <a:spcPct val="90000"/>
              </a:lnSpc>
              <a:spcBef>
                <a:spcPct val="0"/>
              </a:spcBef>
              <a:spcAft>
                <a:spcPct val="350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Bachelor of Engineering (Computer Science &amp; Engineering) </a:t>
            </a:r>
          </a:p>
          <a:p>
            <a:pPr lvl="0" algn="ctr" defTabSz="622300">
              <a:lnSpc>
                <a:spcPct val="90000"/>
              </a:lnSpc>
              <a:spcBef>
                <a:spcPct val="0"/>
              </a:spcBef>
              <a:spcAft>
                <a:spcPct val="350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Subject Name: Internet of Things </a:t>
            </a:r>
          </a:p>
          <a:p>
            <a:pPr lvl="0" algn="ctr" defTabSz="622300">
              <a:lnSpc>
                <a:spcPct val="90000"/>
              </a:lnSpc>
              <a:spcBef>
                <a:spcPct val="0"/>
              </a:spcBef>
              <a:spcAft>
                <a:spcPct val="35000"/>
              </a:spcAft>
            </a:pPr>
            <a:r>
              <a:rPr lang="en-US" sz="2800" b="1" dirty="0">
                <a:solidFill>
                  <a:prstClr val="black">
                    <a:lumMod val="85000"/>
                    <a:lumOff val="15000"/>
                  </a:prstClr>
                </a:solidFill>
                <a:latin typeface="Times New Roman" panose="02020603050405020304" pitchFamily="18" charset="0"/>
                <a:cs typeface="Times New Roman" panose="02020603050405020304" pitchFamily="18" charset="0"/>
              </a:rPr>
              <a:t>Subject Code: </a:t>
            </a:r>
            <a:r>
              <a:rPr lang="en-US" sz="2800" b="1" dirty="0" smtClean="0">
                <a:solidFill>
                  <a:prstClr val="black">
                    <a:lumMod val="85000"/>
                    <a:lumOff val="15000"/>
                  </a:prstClr>
                </a:solidFill>
                <a:latin typeface="Times New Roman" panose="02020603050405020304" pitchFamily="18" charset="0"/>
                <a:cs typeface="Times New Roman" panose="02020603050405020304" pitchFamily="18" charset="0"/>
              </a:rPr>
              <a:t>20CST-357</a:t>
            </a:r>
            <a:r>
              <a:rPr lang="en-US" sz="3200" b="1" dirty="0" smtClean="0">
                <a:solidFill>
                  <a:prstClr val="black">
                    <a:lumMod val="85000"/>
                    <a:lumOff val="15000"/>
                  </a:prstClr>
                </a:solidFill>
                <a:latin typeface="Times New Roman" panose="02020603050405020304" pitchFamily="18" charset="0"/>
                <a:cs typeface="Times New Roman" panose="02020603050405020304" pitchFamily="18" charset="0"/>
              </a:rPr>
              <a:t> </a:t>
            </a:r>
            <a:endParaRPr lang="en-US" sz="3200" b="1" dirty="0">
              <a:solidFill>
                <a:prstClr val="black">
                  <a:lumMod val="85000"/>
                  <a:lumOff val="15000"/>
                </a:prstClr>
              </a:solidFill>
              <a:latin typeface="Times New Roman" panose="02020603050405020304" pitchFamily="18" charset="0"/>
              <a:cs typeface="Times New Roman" panose="02020603050405020304" pitchFamily="18" charset="0"/>
            </a:endParaRPr>
          </a:p>
          <a:p>
            <a:pPr eaLnBrk="1" hangingPunct="1"/>
            <a:endParaRPr lang="en-US" sz="1600" dirty="0">
              <a:latin typeface="Raleway ExtraBold" pitchFamily="34" charset="-52"/>
            </a:endParaRPr>
          </a:p>
        </p:txBody>
      </p:sp>
      <p:sp>
        <p:nvSpPr>
          <p:cNvPr id="2" name="Slide Number Placeholder 1">
            <a:extLst>
              <a:ext uri="{FF2B5EF4-FFF2-40B4-BE49-F238E27FC236}">
                <a16:creationId xmlns:a16="http://schemas.microsoft.com/office/drawing/2014/main" id="{8A0519E1-1767-43F5-A1E2-EE338E6B3EB7}"/>
              </a:ext>
            </a:extLst>
          </p:cNvPr>
          <p:cNvSpPr>
            <a:spLocks noGrp="1"/>
          </p:cNvSpPr>
          <p:nvPr>
            <p:ph type="sldNum" sz="quarter" idx="12"/>
          </p:nvPr>
        </p:nvSpPr>
        <p:spPr/>
        <p:txBody>
          <a:bodyPr/>
          <a:lstStyle/>
          <a:p>
            <a:fld id="{BDCDBBEF-AA6C-4BA6-85B2-A17D7F280E38}" type="slidenum">
              <a:rPr lang="en-US" smtClean="0"/>
              <a:t>1</a:t>
            </a:fld>
            <a:endParaRPr lang="en-US"/>
          </a:p>
        </p:txBody>
      </p:sp>
      <p:sp>
        <p:nvSpPr>
          <p:cNvPr id="3" name="TextBox 2">
            <a:extLst>
              <a:ext uri="{FF2B5EF4-FFF2-40B4-BE49-F238E27FC236}">
                <a16:creationId xmlns:a16="http://schemas.microsoft.com/office/drawing/2014/main" id="{813440DA-C028-4712-B1AE-75666AED2160}"/>
              </a:ext>
            </a:extLst>
          </p:cNvPr>
          <p:cNvSpPr txBox="1"/>
          <p:nvPr/>
        </p:nvSpPr>
        <p:spPr>
          <a:xfrm>
            <a:off x="685800" y="6269779"/>
            <a:ext cx="184731" cy="369332"/>
          </a:xfrm>
          <a:prstGeom prst="rect">
            <a:avLst/>
          </a:prstGeom>
          <a:noFill/>
        </p:spPr>
        <p:txBody>
          <a:bodyPr wrap="none" rtlCol="0">
            <a:spAutoFit/>
          </a:bodyPr>
          <a:lstStyle/>
          <a:p>
            <a:endParaRPr lang="en-IN" dirty="0"/>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10</a:t>
            </a:fld>
            <a:endParaRPr lang="en-US"/>
          </a:p>
        </p:txBody>
      </p:sp>
      <p:pic>
        <p:nvPicPr>
          <p:cNvPr id="5" name="Picture 4"/>
          <p:cNvPicPr>
            <a:picLocks noChangeAspect="1"/>
          </p:cNvPicPr>
          <p:nvPr/>
        </p:nvPicPr>
        <p:blipFill>
          <a:blip r:embed="rId2"/>
          <a:stretch>
            <a:fillRect/>
          </a:stretch>
        </p:blipFill>
        <p:spPr>
          <a:xfrm>
            <a:off x="805743" y="1"/>
            <a:ext cx="10979971" cy="6403986"/>
          </a:xfrm>
          <a:prstGeom prst="rect">
            <a:avLst/>
          </a:prstGeom>
        </p:spPr>
      </p:pic>
    </p:spTree>
    <p:extLst>
      <p:ext uri="{BB962C8B-B14F-4D97-AF65-F5344CB8AC3E}">
        <p14:creationId xmlns:p14="http://schemas.microsoft.com/office/powerpoint/2010/main" val="2701460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11</a:t>
            </a:fld>
            <a:endParaRPr lang="en-US"/>
          </a:p>
        </p:txBody>
      </p:sp>
      <p:pic>
        <p:nvPicPr>
          <p:cNvPr id="3" name="Picture 2"/>
          <p:cNvPicPr>
            <a:picLocks noChangeAspect="1"/>
          </p:cNvPicPr>
          <p:nvPr/>
        </p:nvPicPr>
        <p:blipFill>
          <a:blip r:embed="rId2"/>
          <a:stretch>
            <a:fillRect/>
          </a:stretch>
        </p:blipFill>
        <p:spPr>
          <a:xfrm>
            <a:off x="1460500" y="0"/>
            <a:ext cx="9250326" cy="6858000"/>
          </a:xfrm>
          <a:prstGeom prst="rect">
            <a:avLst/>
          </a:prstGeom>
        </p:spPr>
      </p:pic>
    </p:spTree>
    <p:extLst>
      <p:ext uri="{BB962C8B-B14F-4D97-AF65-F5344CB8AC3E}">
        <p14:creationId xmlns:p14="http://schemas.microsoft.com/office/powerpoint/2010/main" val="3122510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12</a:t>
            </a:fld>
            <a:endParaRPr lang="en-US"/>
          </a:p>
        </p:txBody>
      </p:sp>
      <p:pic>
        <p:nvPicPr>
          <p:cNvPr id="3" name="Picture 2"/>
          <p:cNvPicPr>
            <a:picLocks noChangeAspect="1"/>
          </p:cNvPicPr>
          <p:nvPr/>
        </p:nvPicPr>
        <p:blipFill>
          <a:blip r:embed="rId2"/>
          <a:stretch>
            <a:fillRect/>
          </a:stretch>
        </p:blipFill>
        <p:spPr>
          <a:xfrm>
            <a:off x="1556861" y="749300"/>
            <a:ext cx="9177289" cy="5346700"/>
          </a:xfrm>
          <a:prstGeom prst="rect">
            <a:avLst/>
          </a:prstGeom>
        </p:spPr>
      </p:pic>
    </p:spTree>
    <p:extLst>
      <p:ext uri="{BB962C8B-B14F-4D97-AF65-F5344CB8AC3E}">
        <p14:creationId xmlns:p14="http://schemas.microsoft.com/office/powerpoint/2010/main" val="421291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057" y="150201"/>
            <a:ext cx="10520743" cy="737345"/>
          </a:xfrm>
        </p:spPr>
        <p:txBody>
          <a:bodyPr>
            <a:normAutofit/>
          </a:bodyPr>
          <a:lstStyle/>
          <a:p>
            <a:r>
              <a:rPr lang="en-US" sz="2400" b="1" dirty="0" smtClean="0"/>
              <a:t>Key Considerations and Challenges in </a:t>
            </a:r>
            <a:r>
              <a:rPr lang="en-US" sz="2400" b="1" dirty="0" err="1" smtClean="0"/>
              <a:t>IoT</a:t>
            </a:r>
            <a:r>
              <a:rPr lang="en-US" sz="2400" b="1" dirty="0" smtClean="0"/>
              <a:t> Interoperability/Standards (CO-5)</a:t>
            </a:r>
            <a:endParaRPr lang="en-US" sz="2400" b="1" dirty="0"/>
          </a:p>
        </p:txBody>
      </p:sp>
      <p:sp>
        <p:nvSpPr>
          <p:cNvPr id="3" name="Slide Number Placeholder 2"/>
          <p:cNvSpPr>
            <a:spLocks noGrp="1"/>
          </p:cNvSpPr>
          <p:nvPr>
            <p:ph type="sldNum" sz="quarter" idx="12"/>
          </p:nvPr>
        </p:nvSpPr>
        <p:spPr/>
        <p:txBody>
          <a:bodyPr/>
          <a:lstStyle/>
          <a:p>
            <a:fld id="{BDCDBBEF-AA6C-4BA6-85B2-A17D7F280E38}" type="slidenum">
              <a:rPr lang="en-US" smtClean="0"/>
              <a:t>13</a:t>
            </a:fld>
            <a:endParaRPr lang="en-US"/>
          </a:p>
        </p:txBody>
      </p:sp>
      <p:sp>
        <p:nvSpPr>
          <p:cNvPr id="4" name="Rectangle 3"/>
          <p:cNvSpPr/>
          <p:nvPr/>
        </p:nvSpPr>
        <p:spPr>
          <a:xfrm>
            <a:off x="0" y="1311203"/>
            <a:ext cx="10051316" cy="4585870"/>
          </a:xfrm>
          <a:prstGeom prst="rect">
            <a:avLst/>
          </a:prstGeom>
        </p:spPr>
        <p:txBody>
          <a:bodyPr wrap="square">
            <a:spAutoFit/>
          </a:bodyPr>
          <a:lstStyle/>
          <a:p>
            <a:r>
              <a:rPr lang="en-US" sz="2800" b="1" dirty="0"/>
              <a:t>The 10 most important considerations for </a:t>
            </a:r>
            <a:r>
              <a:rPr lang="en-US" sz="2800" b="1" dirty="0" err="1"/>
              <a:t>IoT</a:t>
            </a:r>
            <a:r>
              <a:rPr lang="en-US" sz="2800" b="1" dirty="0"/>
              <a:t> solutions:</a:t>
            </a:r>
          </a:p>
          <a:p>
            <a:endParaRPr lang="en-US" sz="2400" dirty="0"/>
          </a:p>
          <a:p>
            <a:r>
              <a:rPr lang="en-US" sz="2400" dirty="0" smtClean="0"/>
              <a:t>1. </a:t>
            </a:r>
            <a:r>
              <a:rPr lang="en-US" sz="2400" dirty="0" err="1" smtClean="0"/>
              <a:t>IoT</a:t>
            </a:r>
            <a:r>
              <a:rPr lang="en-US" sz="2400" dirty="0" smtClean="0"/>
              <a:t> </a:t>
            </a:r>
            <a:r>
              <a:rPr lang="en-US" sz="2400" dirty="0"/>
              <a:t>Security</a:t>
            </a:r>
          </a:p>
          <a:p>
            <a:r>
              <a:rPr lang="en-US" sz="2400" dirty="0" smtClean="0"/>
              <a:t>2. </a:t>
            </a:r>
            <a:r>
              <a:rPr lang="en-US" sz="2400" dirty="0" err="1" smtClean="0"/>
              <a:t>IoT</a:t>
            </a:r>
            <a:r>
              <a:rPr lang="en-US" sz="2400" dirty="0" smtClean="0"/>
              <a:t> </a:t>
            </a:r>
            <a:r>
              <a:rPr lang="en-US" sz="2400" dirty="0"/>
              <a:t>Analytics</a:t>
            </a:r>
          </a:p>
          <a:p>
            <a:r>
              <a:rPr lang="en-US" sz="2400" dirty="0" smtClean="0"/>
              <a:t>3. </a:t>
            </a:r>
            <a:r>
              <a:rPr lang="en-US" sz="2400" dirty="0" err="1" smtClean="0"/>
              <a:t>IoT</a:t>
            </a:r>
            <a:r>
              <a:rPr lang="en-US" sz="2400" dirty="0" smtClean="0"/>
              <a:t> </a:t>
            </a:r>
            <a:r>
              <a:rPr lang="en-US" sz="2400" dirty="0"/>
              <a:t>Device (Thing) Management</a:t>
            </a:r>
          </a:p>
          <a:p>
            <a:r>
              <a:rPr lang="en-US" sz="2400" dirty="0" smtClean="0"/>
              <a:t>4. Low</a:t>
            </a:r>
            <a:r>
              <a:rPr lang="en-US" sz="2400" dirty="0"/>
              <a:t>-Power, Short-Range </a:t>
            </a:r>
            <a:r>
              <a:rPr lang="en-US" sz="2400" dirty="0" err="1"/>
              <a:t>IoT</a:t>
            </a:r>
            <a:r>
              <a:rPr lang="en-US" sz="2400" dirty="0"/>
              <a:t> Networks</a:t>
            </a:r>
          </a:p>
          <a:p>
            <a:r>
              <a:rPr lang="en-US" sz="2400" dirty="0" smtClean="0"/>
              <a:t>5. Low</a:t>
            </a:r>
            <a:r>
              <a:rPr lang="en-US" sz="2400" dirty="0"/>
              <a:t>-Power, Wide-Area Networks</a:t>
            </a:r>
          </a:p>
          <a:p>
            <a:r>
              <a:rPr lang="en-US" sz="2400" dirty="0" smtClean="0"/>
              <a:t>6. </a:t>
            </a:r>
            <a:r>
              <a:rPr lang="en-US" sz="2400" dirty="0" err="1" smtClean="0"/>
              <a:t>IoT</a:t>
            </a:r>
            <a:r>
              <a:rPr lang="en-US" sz="2400" dirty="0" smtClean="0"/>
              <a:t> </a:t>
            </a:r>
            <a:r>
              <a:rPr lang="en-US" sz="2400" dirty="0"/>
              <a:t>Processors</a:t>
            </a:r>
          </a:p>
          <a:p>
            <a:r>
              <a:rPr lang="en-US" sz="2400" dirty="0" smtClean="0"/>
              <a:t>7. </a:t>
            </a:r>
            <a:r>
              <a:rPr lang="en-US" sz="2400" dirty="0" err="1" smtClean="0"/>
              <a:t>IoT</a:t>
            </a:r>
            <a:r>
              <a:rPr lang="en-US" sz="2400" dirty="0" smtClean="0"/>
              <a:t> </a:t>
            </a:r>
            <a:r>
              <a:rPr lang="en-US" sz="2400" dirty="0"/>
              <a:t>Operating Systems</a:t>
            </a:r>
          </a:p>
          <a:p>
            <a:r>
              <a:rPr lang="en-US" sz="2400" dirty="0" smtClean="0"/>
              <a:t>8. Event </a:t>
            </a:r>
            <a:r>
              <a:rPr lang="en-US" sz="2400" dirty="0"/>
              <a:t>Stream Processing</a:t>
            </a:r>
          </a:p>
          <a:p>
            <a:r>
              <a:rPr lang="en-US" sz="2400" dirty="0" smtClean="0"/>
              <a:t>9. </a:t>
            </a:r>
            <a:r>
              <a:rPr lang="en-US" sz="2400" dirty="0" err="1" smtClean="0"/>
              <a:t>IoT</a:t>
            </a:r>
            <a:r>
              <a:rPr lang="en-US" sz="2400" dirty="0" smtClean="0"/>
              <a:t> </a:t>
            </a:r>
            <a:r>
              <a:rPr lang="en-US" sz="2400" dirty="0"/>
              <a:t>Platforms</a:t>
            </a:r>
          </a:p>
          <a:p>
            <a:r>
              <a:rPr lang="en-US" sz="2400" dirty="0" smtClean="0"/>
              <a:t>10. </a:t>
            </a:r>
            <a:r>
              <a:rPr lang="en-US" sz="2400" dirty="0" err="1" smtClean="0"/>
              <a:t>IoT</a:t>
            </a:r>
            <a:r>
              <a:rPr lang="en-US" sz="2400" dirty="0" smtClean="0"/>
              <a:t> </a:t>
            </a:r>
            <a:r>
              <a:rPr lang="en-US" sz="2400" dirty="0"/>
              <a:t>Standards and Ecosystems</a:t>
            </a:r>
          </a:p>
        </p:txBody>
      </p:sp>
    </p:spTree>
    <p:extLst>
      <p:ext uri="{BB962C8B-B14F-4D97-AF65-F5344CB8AC3E}">
        <p14:creationId xmlns:p14="http://schemas.microsoft.com/office/powerpoint/2010/main" val="2935174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714" y="163855"/>
            <a:ext cx="10507085" cy="737347"/>
          </a:xfrm>
        </p:spPr>
        <p:txBody>
          <a:bodyPr>
            <a:normAutofit/>
          </a:bodyPr>
          <a:lstStyle/>
          <a:p>
            <a:r>
              <a:rPr lang="en-US" dirty="0" err="1" smtClean="0"/>
              <a:t>IoT</a:t>
            </a:r>
            <a:r>
              <a:rPr lang="en-US" dirty="0" smtClean="0"/>
              <a:t> Protocol Standardization Efforts</a:t>
            </a:r>
            <a:endParaRPr lang="en-US" dirty="0"/>
          </a:p>
        </p:txBody>
      </p:sp>
      <p:sp>
        <p:nvSpPr>
          <p:cNvPr id="3" name="Slide Number Placeholder 2"/>
          <p:cNvSpPr>
            <a:spLocks noGrp="1"/>
          </p:cNvSpPr>
          <p:nvPr>
            <p:ph type="sldNum" sz="quarter" idx="12"/>
          </p:nvPr>
        </p:nvSpPr>
        <p:spPr/>
        <p:txBody>
          <a:bodyPr/>
          <a:lstStyle/>
          <a:p>
            <a:fld id="{BDCDBBEF-AA6C-4BA6-85B2-A17D7F280E38}" type="slidenum">
              <a:rPr lang="en-US" smtClean="0"/>
              <a:t>14</a:t>
            </a:fld>
            <a:endParaRPr lang="en-US"/>
          </a:p>
        </p:txBody>
      </p:sp>
      <p:pic>
        <p:nvPicPr>
          <p:cNvPr id="4" name="Picture 3"/>
          <p:cNvPicPr>
            <a:picLocks noChangeAspect="1"/>
          </p:cNvPicPr>
          <p:nvPr/>
        </p:nvPicPr>
        <p:blipFill>
          <a:blip r:embed="rId2"/>
          <a:stretch>
            <a:fillRect/>
          </a:stretch>
        </p:blipFill>
        <p:spPr>
          <a:xfrm>
            <a:off x="942311" y="1092364"/>
            <a:ext cx="10379076" cy="4724476"/>
          </a:xfrm>
          <a:prstGeom prst="rect">
            <a:avLst/>
          </a:prstGeom>
        </p:spPr>
      </p:pic>
    </p:spTree>
    <p:extLst>
      <p:ext uri="{BB962C8B-B14F-4D97-AF65-F5344CB8AC3E}">
        <p14:creationId xmlns:p14="http://schemas.microsoft.com/office/powerpoint/2010/main" val="3439945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15</a:t>
            </a:fld>
            <a:endParaRPr lang="en-US"/>
          </a:p>
        </p:txBody>
      </p:sp>
      <p:pic>
        <p:nvPicPr>
          <p:cNvPr id="3" name="Picture 2"/>
          <p:cNvPicPr>
            <a:picLocks noChangeAspect="1"/>
          </p:cNvPicPr>
          <p:nvPr/>
        </p:nvPicPr>
        <p:blipFill>
          <a:blip r:embed="rId2"/>
          <a:stretch>
            <a:fillRect/>
          </a:stretch>
        </p:blipFill>
        <p:spPr>
          <a:xfrm>
            <a:off x="819402" y="-1"/>
            <a:ext cx="10884372" cy="6240131"/>
          </a:xfrm>
          <a:prstGeom prst="rect">
            <a:avLst/>
          </a:prstGeom>
        </p:spPr>
      </p:pic>
    </p:spTree>
    <p:extLst>
      <p:ext uri="{BB962C8B-B14F-4D97-AF65-F5344CB8AC3E}">
        <p14:creationId xmlns:p14="http://schemas.microsoft.com/office/powerpoint/2010/main" val="4228339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DCDBBEF-AA6C-4BA6-85B2-A17D7F280E38}" type="slidenum">
              <a:rPr lang="en-US" smtClean="0"/>
              <a:t>16</a:t>
            </a:fld>
            <a:endParaRPr lang="en-US"/>
          </a:p>
        </p:txBody>
      </p:sp>
      <p:sp>
        <p:nvSpPr>
          <p:cNvPr id="4" name="Rectangle 3"/>
          <p:cNvSpPr/>
          <p:nvPr/>
        </p:nvSpPr>
        <p:spPr>
          <a:xfrm>
            <a:off x="95598" y="1242564"/>
            <a:ext cx="11676459" cy="4524315"/>
          </a:xfrm>
          <a:prstGeom prst="rect">
            <a:avLst/>
          </a:prstGeom>
        </p:spPr>
        <p:txBody>
          <a:bodyPr wrap="square">
            <a:spAutoFit/>
          </a:bodyPr>
          <a:lstStyle/>
          <a:p>
            <a:pPr algn="just"/>
            <a:r>
              <a:rPr lang="en-US" sz="2400" dirty="0"/>
              <a:t>The hurdles facing </a:t>
            </a:r>
            <a:r>
              <a:rPr lang="en-US" sz="2400" dirty="0" err="1"/>
              <a:t>IoT</a:t>
            </a:r>
            <a:r>
              <a:rPr lang="en-US" sz="2400" dirty="0"/>
              <a:t> standardization can be divided into four categories; Platform, Connectivity, Business Model and Killer </a:t>
            </a:r>
            <a:r>
              <a:rPr lang="en-US" sz="2400" dirty="0" smtClean="0"/>
              <a:t>Applications:</a:t>
            </a:r>
            <a:endParaRPr lang="en-US" sz="2400" dirty="0"/>
          </a:p>
          <a:p>
            <a:pPr algn="just"/>
            <a:endParaRPr lang="en-US" sz="2400" dirty="0"/>
          </a:p>
          <a:p>
            <a:pPr marL="457200" indent="-457200" algn="just">
              <a:buAutoNum type="arabicPeriod"/>
            </a:pPr>
            <a:r>
              <a:rPr lang="en-US" sz="2400" dirty="0" smtClean="0"/>
              <a:t>Platform</a:t>
            </a:r>
          </a:p>
          <a:p>
            <a:pPr algn="just"/>
            <a:endParaRPr lang="en-US" sz="2400" dirty="0"/>
          </a:p>
          <a:p>
            <a:pPr algn="just"/>
            <a:r>
              <a:rPr lang="en-US" sz="2400" dirty="0" smtClean="0"/>
              <a:t>2. Connectivity</a:t>
            </a:r>
          </a:p>
          <a:p>
            <a:pPr algn="just"/>
            <a:endParaRPr lang="en-US" sz="2400" dirty="0"/>
          </a:p>
          <a:p>
            <a:pPr algn="just"/>
            <a:r>
              <a:rPr lang="en-US" sz="2400" dirty="0" smtClean="0"/>
              <a:t>3. Business Model</a:t>
            </a:r>
          </a:p>
          <a:p>
            <a:pPr algn="just"/>
            <a:endParaRPr lang="en-US" sz="2400" dirty="0"/>
          </a:p>
          <a:p>
            <a:pPr algn="just"/>
            <a:r>
              <a:rPr lang="en-US" sz="2400" dirty="0" smtClean="0"/>
              <a:t>4. Killer </a:t>
            </a:r>
            <a:r>
              <a:rPr lang="en-US" sz="2400" dirty="0"/>
              <a:t>Applications: In this category there are three functions needed to have killer applications: control "things", collect "data", and analyze "data". </a:t>
            </a:r>
            <a:r>
              <a:rPr lang="en-US" sz="2400" dirty="0" err="1"/>
              <a:t>IoT</a:t>
            </a:r>
            <a:r>
              <a:rPr lang="en-US" sz="2400" dirty="0"/>
              <a:t> needs killer applications to drive the business model using a unified platform.</a:t>
            </a:r>
          </a:p>
        </p:txBody>
      </p:sp>
    </p:spTree>
    <p:extLst>
      <p:ext uri="{BB962C8B-B14F-4D97-AF65-F5344CB8AC3E}">
        <p14:creationId xmlns:p14="http://schemas.microsoft.com/office/powerpoint/2010/main" val="86168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17</a:t>
            </a:fld>
            <a:endParaRPr lang="en-US"/>
          </a:p>
        </p:txBody>
      </p:sp>
      <p:pic>
        <p:nvPicPr>
          <p:cNvPr id="3" name="Picture 2"/>
          <p:cNvPicPr>
            <a:picLocks noChangeAspect="1"/>
          </p:cNvPicPr>
          <p:nvPr/>
        </p:nvPicPr>
        <p:blipFill>
          <a:blip r:embed="rId2"/>
          <a:stretch>
            <a:fillRect/>
          </a:stretch>
        </p:blipFill>
        <p:spPr>
          <a:xfrm>
            <a:off x="928654" y="-1"/>
            <a:ext cx="10870716" cy="6322059"/>
          </a:xfrm>
          <a:prstGeom prst="rect">
            <a:avLst/>
          </a:prstGeom>
        </p:spPr>
      </p:pic>
    </p:spTree>
    <p:extLst>
      <p:ext uri="{BB962C8B-B14F-4D97-AF65-F5344CB8AC3E}">
        <p14:creationId xmlns:p14="http://schemas.microsoft.com/office/powerpoint/2010/main" val="2106923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18</a:t>
            </a:fld>
            <a:endParaRPr lang="en-US"/>
          </a:p>
        </p:txBody>
      </p:sp>
      <p:sp>
        <p:nvSpPr>
          <p:cNvPr id="3" name="Rectangle 2"/>
          <p:cNvSpPr/>
          <p:nvPr/>
        </p:nvSpPr>
        <p:spPr>
          <a:xfrm>
            <a:off x="901341" y="436947"/>
            <a:ext cx="11075566" cy="5755421"/>
          </a:xfrm>
          <a:prstGeom prst="rect">
            <a:avLst/>
          </a:prstGeom>
        </p:spPr>
        <p:txBody>
          <a:bodyPr wrap="square">
            <a:spAutoFit/>
          </a:bodyPr>
          <a:lstStyle/>
          <a:p>
            <a:r>
              <a:rPr lang="en-US" sz="2800" b="1" dirty="0"/>
              <a:t>Issues with </a:t>
            </a:r>
            <a:r>
              <a:rPr lang="en-US" sz="2800" b="1" dirty="0" err="1"/>
              <a:t>IoT</a:t>
            </a:r>
            <a:r>
              <a:rPr lang="en-US" sz="2800" b="1" dirty="0"/>
              <a:t> Standardization </a:t>
            </a:r>
            <a:endParaRPr lang="en-US" sz="2800" b="1" dirty="0" smtClean="0"/>
          </a:p>
          <a:p>
            <a:endParaRPr lang="en-US" sz="2800" b="1" dirty="0" smtClean="0"/>
          </a:p>
          <a:p>
            <a:pPr algn="just"/>
            <a:r>
              <a:rPr lang="en-US" sz="2400" dirty="0" smtClean="0"/>
              <a:t>• </a:t>
            </a:r>
            <a:r>
              <a:rPr lang="en-US" sz="2400" dirty="0"/>
              <a:t>Standardization is like a double-edged sword: critical to market development, but it may threaten innovation and inhibit change when standards are accepted by the market. </a:t>
            </a:r>
            <a:endParaRPr lang="en-US" sz="2400" dirty="0" smtClean="0"/>
          </a:p>
          <a:p>
            <a:pPr algn="just"/>
            <a:endParaRPr lang="en-US" sz="2400" dirty="0" smtClean="0"/>
          </a:p>
          <a:p>
            <a:pPr algn="just"/>
            <a:r>
              <a:rPr lang="en-US" sz="2400" dirty="0" smtClean="0"/>
              <a:t>• </a:t>
            </a:r>
            <a:r>
              <a:rPr lang="en-US" sz="2400" dirty="0"/>
              <a:t>The following two issues for the </a:t>
            </a:r>
            <a:r>
              <a:rPr lang="en-US" sz="2400" dirty="0" err="1"/>
              <a:t>IoT</a:t>
            </a:r>
            <a:r>
              <a:rPr lang="en-US" sz="2400" dirty="0"/>
              <a:t> standardization in particular and the ICT standardization in general may never have </a:t>
            </a:r>
            <a:r>
              <a:rPr lang="en-US" sz="2400" dirty="0" smtClean="0"/>
              <a:t>answers</a:t>
            </a:r>
          </a:p>
          <a:p>
            <a:pPr algn="just"/>
            <a:endParaRPr lang="en-US" sz="2400" dirty="0" smtClean="0"/>
          </a:p>
          <a:p>
            <a:pPr algn="just"/>
            <a:r>
              <a:rPr lang="en-US" sz="2400" dirty="0" smtClean="0"/>
              <a:t>• </a:t>
            </a:r>
            <a:r>
              <a:rPr lang="en-US" sz="2400" dirty="0"/>
              <a:t>ICT standardization is a highly decentralized activity. How can the individual activities of the network of extremely heterogeneous standards-setting bodies be coordinated? </a:t>
            </a:r>
            <a:endParaRPr lang="en-US" sz="2400" dirty="0" smtClean="0"/>
          </a:p>
          <a:p>
            <a:pPr algn="just"/>
            <a:endParaRPr lang="en-US" sz="2400" dirty="0" smtClean="0"/>
          </a:p>
          <a:p>
            <a:pPr algn="just"/>
            <a:r>
              <a:rPr lang="en-US" sz="2400" dirty="0" smtClean="0"/>
              <a:t>• </a:t>
            </a:r>
            <a:r>
              <a:rPr lang="en-US" sz="2400" dirty="0"/>
              <a:t>It will become essential to allow all interested shake-holders to participate in the standardization process toward the </a:t>
            </a:r>
            <a:r>
              <a:rPr lang="en-US" sz="2400" dirty="0" err="1"/>
              <a:t>IoT</a:t>
            </a:r>
            <a:r>
              <a:rPr lang="en-US" sz="2400" dirty="0"/>
              <a:t> and to voice their respective requirements and concerns. </a:t>
            </a:r>
          </a:p>
        </p:txBody>
      </p:sp>
    </p:spTree>
    <p:extLst>
      <p:ext uri="{BB962C8B-B14F-4D97-AF65-F5344CB8AC3E}">
        <p14:creationId xmlns:p14="http://schemas.microsoft.com/office/powerpoint/2010/main" val="1805909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19</a:t>
            </a:fld>
            <a:endParaRPr lang="en-US"/>
          </a:p>
        </p:txBody>
      </p:sp>
      <p:pic>
        <p:nvPicPr>
          <p:cNvPr id="3" name="Picture 2"/>
          <p:cNvPicPr>
            <a:picLocks noChangeAspect="1"/>
          </p:cNvPicPr>
          <p:nvPr/>
        </p:nvPicPr>
        <p:blipFill>
          <a:blip r:embed="rId2"/>
          <a:stretch>
            <a:fillRect/>
          </a:stretch>
        </p:blipFill>
        <p:spPr>
          <a:xfrm>
            <a:off x="860371" y="751000"/>
            <a:ext cx="10857059" cy="5434513"/>
          </a:xfrm>
          <a:prstGeom prst="rect">
            <a:avLst/>
          </a:prstGeom>
        </p:spPr>
      </p:pic>
    </p:spTree>
    <p:extLst>
      <p:ext uri="{BB962C8B-B14F-4D97-AF65-F5344CB8AC3E}">
        <p14:creationId xmlns:p14="http://schemas.microsoft.com/office/powerpoint/2010/main" val="412752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2398" y="1028700"/>
            <a:ext cx="4890901" cy="4873625"/>
          </a:xfrm>
        </p:spPr>
        <p:txBody>
          <a:bodyPr>
            <a:normAutofit/>
          </a:bodyPr>
          <a:lstStyle/>
          <a:p>
            <a:endParaRPr lang="en-US" sz="2400" dirty="0" smtClean="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2</a:t>
            </a:fld>
            <a:endParaRPr lang="en-US" dirty="0"/>
          </a:p>
        </p:txBody>
      </p:sp>
      <p:sp>
        <p:nvSpPr>
          <p:cNvPr id="8" name="Title 7"/>
          <p:cNvSpPr txBox="1">
            <a:spLocks noGrp="1" noChangeArrowheads="1"/>
          </p:cNvSpPr>
          <p:nvPr>
            <p:ph type="title"/>
          </p:nvPr>
        </p:nvSpPr>
        <p:spPr bwMode="auto">
          <a:xfrm>
            <a:off x="804335" y="259436"/>
            <a:ext cx="5190946" cy="7130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smtClean="0">
                <a:latin typeface="Casper Bold" panose="02000806040000020004" pitchFamily="2" charset="0"/>
                <a:ea typeface="Karla" pitchFamily="2" charset="0"/>
                <a:cs typeface="Karla" pitchFamily="2" charset="0"/>
              </a:rPr>
              <a:t>Internet of Things</a:t>
            </a:r>
            <a:endParaRPr lang="en-US" sz="1600" dirty="0">
              <a:latin typeface="Raleway ExtraBold" pitchFamily="34" charset="-52"/>
            </a:endParaRPr>
          </a:p>
        </p:txBody>
      </p:sp>
      <p:sp>
        <p:nvSpPr>
          <p:cNvPr id="2" name="Rectangle 1"/>
          <p:cNvSpPr/>
          <p:nvPr/>
        </p:nvSpPr>
        <p:spPr>
          <a:xfrm>
            <a:off x="6404982" y="838200"/>
            <a:ext cx="4758317" cy="50605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 y="1283529"/>
            <a:ext cx="6377669" cy="5447645"/>
          </a:xfrm>
          <a:prstGeom prst="rect">
            <a:avLst/>
          </a:prstGeom>
        </p:spPr>
        <p:txBody>
          <a:bodyPr wrap="square">
            <a:spAutoFit/>
          </a:bodyPr>
          <a:lstStyle/>
          <a:p>
            <a:pPr algn="just"/>
            <a:r>
              <a:rPr lang="en-US" sz="2400" b="1" dirty="0"/>
              <a:t>Course </a:t>
            </a:r>
            <a:r>
              <a:rPr lang="en-US" sz="2400" b="1" dirty="0" smtClean="0"/>
              <a:t>Outcomes:</a:t>
            </a:r>
          </a:p>
          <a:p>
            <a:pPr algn="just"/>
            <a:endParaRPr lang="en-US" sz="2400" b="1" dirty="0" smtClean="0"/>
          </a:p>
          <a:p>
            <a:pPr lvl="0" algn="just"/>
            <a:r>
              <a:rPr lang="en-US" sz="2000" b="1" dirty="0" smtClean="0"/>
              <a:t>1. </a:t>
            </a:r>
            <a:r>
              <a:rPr lang="en-US" sz="2000" dirty="0" smtClean="0"/>
              <a:t>Analyze </a:t>
            </a:r>
            <a:r>
              <a:rPr lang="en-US" sz="2000" dirty="0"/>
              <a:t>the basic terminologies associated with </a:t>
            </a:r>
            <a:r>
              <a:rPr lang="en-US" sz="2000" dirty="0" err="1" smtClean="0"/>
              <a:t>IoT</a:t>
            </a:r>
            <a:r>
              <a:rPr lang="en-US" sz="2000" dirty="0" smtClean="0"/>
              <a:t> </a:t>
            </a:r>
            <a:r>
              <a:rPr lang="en-US" sz="2000" dirty="0"/>
              <a:t>and use it</a:t>
            </a:r>
            <a:r>
              <a:rPr lang="en-US" sz="2000" dirty="0" smtClean="0"/>
              <a:t>.</a:t>
            </a:r>
          </a:p>
          <a:p>
            <a:pPr lvl="0" algn="just"/>
            <a:endParaRPr lang="en-US" sz="2000" dirty="0"/>
          </a:p>
          <a:p>
            <a:pPr lvl="0" algn="just"/>
            <a:r>
              <a:rPr lang="en-US" sz="2000" b="1" dirty="0" smtClean="0"/>
              <a:t>2.</a:t>
            </a:r>
            <a:r>
              <a:rPr lang="en-US" sz="2000" dirty="0" smtClean="0"/>
              <a:t> Justify </a:t>
            </a:r>
            <a:r>
              <a:rPr lang="en-US" sz="2000" dirty="0"/>
              <a:t>the applications of internet of things and correlate them</a:t>
            </a:r>
            <a:r>
              <a:rPr lang="en-US" sz="2000" dirty="0" smtClean="0"/>
              <a:t>.</a:t>
            </a:r>
          </a:p>
          <a:p>
            <a:pPr lvl="0" algn="just"/>
            <a:endParaRPr lang="en-US" sz="2000" dirty="0"/>
          </a:p>
          <a:p>
            <a:pPr lvl="0" algn="just"/>
            <a:r>
              <a:rPr lang="en-US" sz="2000" b="1" dirty="0" smtClean="0"/>
              <a:t>3.</a:t>
            </a:r>
            <a:r>
              <a:rPr lang="en-US" sz="2000" dirty="0" smtClean="0"/>
              <a:t> Compare </a:t>
            </a:r>
            <a:r>
              <a:rPr lang="en-US" sz="2000" dirty="0"/>
              <a:t>different objects and communication strategies and also able to see the issues raised by communication strategies in </a:t>
            </a:r>
            <a:r>
              <a:rPr lang="en-US" sz="2000" dirty="0" err="1" smtClean="0"/>
              <a:t>IoT</a:t>
            </a:r>
            <a:r>
              <a:rPr lang="en-US" sz="2000" dirty="0" smtClean="0"/>
              <a:t>.</a:t>
            </a:r>
          </a:p>
          <a:p>
            <a:pPr lvl="0" algn="just"/>
            <a:endParaRPr lang="en-US" sz="2000" dirty="0"/>
          </a:p>
          <a:p>
            <a:pPr lvl="0" algn="just"/>
            <a:r>
              <a:rPr lang="en-US" sz="2000" b="1" dirty="0" smtClean="0"/>
              <a:t>4.</a:t>
            </a:r>
            <a:r>
              <a:rPr lang="en-US" sz="2000" dirty="0" smtClean="0"/>
              <a:t> Examine </a:t>
            </a:r>
            <a:r>
              <a:rPr lang="en-US" sz="2000" dirty="0"/>
              <a:t>the protocols required for communication and packet size required for each application. </a:t>
            </a:r>
            <a:endParaRPr lang="en-US" sz="2000" dirty="0" smtClean="0"/>
          </a:p>
          <a:p>
            <a:pPr lvl="0" algn="just"/>
            <a:endParaRPr lang="en-US" sz="2000" dirty="0"/>
          </a:p>
          <a:p>
            <a:pPr lvl="0" algn="just"/>
            <a:r>
              <a:rPr lang="en-US" sz="2000" b="1" dirty="0" smtClean="0"/>
              <a:t>5.</a:t>
            </a:r>
            <a:r>
              <a:rPr lang="en-US" sz="2000" dirty="0" smtClean="0"/>
              <a:t> Illustrate </a:t>
            </a:r>
            <a:r>
              <a:rPr lang="en-US" sz="2000" dirty="0"/>
              <a:t>security issues with </a:t>
            </a:r>
            <a:r>
              <a:rPr lang="en-US" sz="2000" dirty="0" err="1" smtClean="0"/>
              <a:t>IoT</a:t>
            </a:r>
            <a:r>
              <a:rPr lang="en-US" sz="2000" dirty="0" smtClean="0"/>
              <a:t> </a:t>
            </a:r>
            <a:r>
              <a:rPr lang="en-US" sz="2000" dirty="0"/>
              <a:t>like security, privacy, communication standard and some other legal issues</a:t>
            </a:r>
            <a:r>
              <a:rPr lang="en-US" sz="2000" dirty="0" smtClean="0"/>
              <a:t>.</a:t>
            </a:r>
            <a:endParaRPr lang="en-US" sz="2000" dirty="0"/>
          </a:p>
        </p:txBody>
      </p:sp>
      <p:pic>
        <p:nvPicPr>
          <p:cNvPr id="13" name="Picture 12">
            <a:extLst>
              <a:ext uri="{FF2B5EF4-FFF2-40B4-BE49-F238E27FC236}">
                <a16:creationId xmlns:a16="http://schemas.microsoft.com/office/drawing/2014/main" id="{64A633D6-D0DB-4089-9B16-A515F8FFC786}"/>
              </a:ext>
            </a:extLst>
          </p:cNvPr>
          <p:cNvPicPr>
            <a:picLocks noChangeAspect="1"/>
          </p:cNvPicPr>
          <p:nvPr/>
        </p:nvPicPr>
        <p:blipFill>
          <a:blip r:embed="rId2"/>
          <a:stretch>
            <a:fillRect/>
          </a:stretch>
        </p:blipFill>
        <p:spPr>
          <a:xfrm>
            <a:off x="6543531" y="1420427"/>
            <a:ext cx="4417743" cy="3844031"/>
          </a:xfrm>
          <a:prstGeom prst="rect">
            <a:avLst/>
          </a:prstGeom>
        </p:spPr>
      </p:pic>
    </p:spTree>
    <p:extLst>
      <p:ext uri="{BB962C8B-B14F-4D97-AF65-F5344CB8AC3E}">
        <p14:creationId xmlns:p14="http://schemas.microsoft.com/office/powerpoint/2010/main" val="24319372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20</a:t>
            </a:fld>
            <a:endParaRPr lang="en-US"/>
          </a:p>
        </p:txBody>
      </p:sp>
      <p:sp>
        <p:nvSpPr>
          <p:cNvPr id="3" name="TextBox 2"/>
          <p:cNvSpPr txBox="1"/>
          <p:nvPr/>
        </p:nvSpPr>
        <p:spPr>
          <a:xfrm>
            <a:off x="819401" y="177510"/>
            <a:ext cx="11253103" cy="446276"/>
          </a:xfrm>
          <a:prstGeom prst="rect">
            <a:avLst/>
          </a:prstGeom>
          <a:noFill/>
        </p:spPr>
        <p:txBody>
          <a:bodyPr wrap="square" rtlCol="0">
            <a:spAutoFit/>
          </a:bodyPr>
          <a:lstStyle/>
          <a:p>
            <a:r>
              <a:rPr lang="en-US" sz="2300" b="1" dirty="0" smtClean="0"/>
              <a:t>Regulatory, Legal and Right Issues: Data Protection and Cross Border Data Flows (CO-5) </a:t>
            </a:r>
            <a:endParaRPr lang="en-US" sz="2300" b="1" dirty="0"/>
          </a:p>
        </p:txBody>
      </p:sp>
      <p:pic>
        <p:nvPicPr>
          <p:cNvPr id="5" name="Picture 4"/>
          <p:cNvPicPr>
            <a:picLocks noChangeAspect="1"/>
          </p:cNvPicPr>
          <p:nvPr/>
        </p:nvPicPr>
        <p:blipFill>
          <a:blip r:embed="rId2"/>
          <a:stretch>
            <a:fillRect/>
          </a:stretch>
        </p:blipFill>
        <p:spPr>
          <a:xfrm>
            <a:off x="0" y="1228910"/>
            <a:ext cx="11758400" cy="5079494"/>
          </a:xfrm>
          <a:prstGeom prst="rect">
            <a:avLst/>
          </a:prstGeom>
        </p:spPr>
      </p:pic>
    </p:spTree>
    <p:extLst>
      <p:ext uri="{BB962C8B-B14F-4D97-AF65-F5344CB8AC3E}">
        <p14:creationId xmlns:p14="http://schemas.microsoft.com/office/powerpoint/2010/main" val="2211766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473"/>
            <a:ext cx="10515600" cy="710037"/>
          </a:xfrm>
        </p:spPr>
        <p:txBody>
          <a:bodyPr>
            <a:normAutofit/>
          </a:bodyPr>
          <a:lstStyle/>
          <a:p>
            <a:r>
              <a:rPr lang="en-US" b="1" dirty="0" smtClean="0"/>
              <a:t>Cross Border Data Flows</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21</a:t>
            </a:fld>
            <a:endParaRPr lang="en-US"/>
          </a:p>
        </p:txBody>
      </p:sp>
      <p:sp>
        <p:nvSpPr>
          <p:cNvPr id="5" name="Rectangle 4"/>
          <p:cNvSpPr/>
          <p:nvPr/>
        </p:nvSpPr>
        <p:spPr>
          <a:xfrm>
            <a:off x="0" y="1166842"/>
            <a:ext cx="11744744" cy="4431983"/>
          </a:xfrm>
          <a:prstGeom prst="rect">
            <a:avLst/>
          </a:prstGeom>
        </p:spPr>
        <p:txBody>
          <a:bodyPr wrap="square">
            <a:spAutoFit/>
          </a:bodyPr>
          <a:lstStyle/>
          <a:p>
            <a:pPr algn="just"/>
            <a:r>
              <a:rPr lang="en-US" sz="2400" dirty="0"/>
              <a:t>As the world moves online, facilitating cross-border data flows is essential. It has not only served as the foundation for modern economy but also continued to unlock innovative and promising societal benefits. Yet, over the past few years, regulatory friction around cross-border data flows has only deepened and governments around the world are grappling with competing policy priorities to protect data privacy, security, intellectual property and law enforcement access.</a:t>
            </a:r>
          </a:p>
          <a:p>
            <a:pPr algn="just"/>
            <a:endParaRPr lang="en-US" sz="2400" dirty="0"/>
          </a:p>
          <a:p>
            <a:pPr algn="just"/>
            <a:r>
              <a:rPr lang="en-US" sz="2400" dirty="0"/>
              <a:t>Recognizing the opportunities and challenges associated with cross-border data flows, the Digital Trade team engages the foremost political, business, cultural and other leaders of society to explore the ever changing impacts of data transfer mechanisms and shape domestic, regional and global arrangements on this novel governance issue.</a:t>
            </a:r>
          </a:p>
          <a:p>
            <a:endParaRPr lang="en-US" dirty="0"/>
          </a:p>
        </p:txBody>
      </p:sp>
    </p:spTree>
    <p:extLst>
      <p:ext uri="{BB962C8B-B14F-4D97-AF65-F5344CB8AC3E}">
        <p14:creationId xmlns:p14="http://schemas.microsoft.com/office/powerpoint/2010/main" val="799429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22</a:t>
            </a:fld>
            <a:endParaRPr lang="en-US"/>
          </a:p>
        </p:txBody>
      </p:sp>
      <p:pic>
        <p:nvPicPr>
          <p:cNvPr id="5" name="Picture 4"/>
          <p:cNvPicPr>
            <a:picLocks noChangeAspect="1"/>
          </p:cNvPicPr>
          <p:nvPr/>
        </p:nvPicPr>
        <p:blipFill>
          <a:blip r:embed="rId2"/>
          <a:stretch>
            <a:fillRect/>
          </a:stretch>
        </p:blipFill>
        <p:spPr>
          <a:xfrm>
            <a:off x="0" y="1256219"/>
            <a:ext cx="11813027" cy="5038531"/>
          </a:xfrm>
          <a:prstGeom prst="rect">
            <a:avLst/>
          </a:prstGeom>
        </p:spPr>
      </p:pic>
    </p:spTree>
    <p:extLst>
      <p:ext uri="{BB962C8B-B14F-4D97-AF65-F5344CB8AC3E}">
        <p14:creationId xmlns:p14="http://schemas.microsoft.com/office/powerpoint/2010/main" val="3954731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23</a:t>
            </a:fld>
            <a:endParaRPr lang="en-US"/>
          </a:p>
        </p:txBody>
      </p:sp>
      <p:pic>
        <p:nvPicPr>
          <p:cNvPr id="3" name="Picture 2"/>
          <p:cNvPicPr>
            <a:picLocks noChangeAspect="1"/>
          </p:cNvPicPr>
          <p:nvPr/>
        </p:nvPicPr>
        <p:blipFill>
          <a:blip r:embed="rId2"/>
          <a:stretch>
            <a:fillRect/>
          </a:stretch>
        </p:blipFill>
        <p:spPr>
          <a:xfrm>
            <a:off x="928653" y="218473"/>
            <a:ext cx="10802433" cy="6144549"/>
          </a:xfrm>
          <a:prstGeom prst="rect">
            <a:avLst/>
          </a:prstGeom>
        </p:spPr>
      </p:pic>
    </p:spTree>
    <p:extLst>
      <p:ext uri="{BB962C8B-B14F-4D97-AF65-F5344CB8AC3E}">
        <p14:creationId xmlns:p14="http://schemas.microsoft.com/office/powerpoint/2010/main" val="2292221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24</a:t>
            </a:fld>
            <a:endParaRPr lang="en-US"/>
          </a:p>
        </p:txBody>
      </p:sp>
      <p:pic>
        <p:nvPicPr>
          <p:cNvPr id="3" name="Picture 2"/>
          <p:cNvPicPr>
            <a:picLocks noChangeAspect="1"/>
          </p:cNvPicPr>
          <p:nvPr/>
        </p:nvPicPr>
        <p:blipFill>
          <a:blip r:embed="rId2"/>
          <a:stretch>
            <a:fillRect/>
          </a:stretch>
        </p:blipFill>
        <p:spPr>
          <a:xfrm>
            <a:off x="901341" y="819272"/>
            <a:ext cx="10597583" cy="5284313"/>
          </a:xfrm>
          <a:prstGeom prst="rect">
            <a:avLst/>
          </a:prstGeom>
        </p:spPr>
      </p:pic>
    </p:spTree>
    <p:extLst>
      <p:ext uri="{BB962C8B-B14F-4D97-AF65-F5344CB8AC3E}">
        <p14:creationId xmlns:p14="http://schemas.microsoft.com/office/powerpoint/2010/main" val="2931142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25</a:t>
            </a:fld>
            <a:endParaRPr lang="en-US"/>
          </a:p>
        </p:txBody>
      </p:sp>
      <p:pic>
        <p:nvPicPr>
          <p:cNvPr id="3" name="Picture 2"/>
          <p:cNvPicPr>
            <a:picLocks noChangeAspect="1"/>
          </p:cNvPicPr>
          <p:nvPr/>
        </p:nvPicPr>
        <p:blipFill>
          <a:blip r:embed="rId2"/>
          <a:stretch>
            <a:fillRect/>
          </a:stretch>
        </p:blipFill>
        <p:spPr>
          <a:xfrm>
            <a:off x="1024251" y="292100"/>
            <a:ext cx="10611239" cy="6029959"/>
          </a:xfrm>
          <a:prstGeom prst="rect">
            <a:avLst/>
          </a:prstGeom>
        </p:spPr>
      </p:pic>
    </p:spTree>
    <p:extLst>
      <p:ext uri="{BB962C8B-B14F-4D97-AF65-F5344CB8AC3E}">
        <p14:creationId xmlns:p14="http://schemas.microsoft.com/office/powerpoint/2010/main" val="1442133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26</a:t>
            </a:fld>
            <a:endParaRPr lang="en-US"/>
          </a:p>
        </p:txBody>
      </p:sp>
      <p:sp>
        <p:nvSpPr>
          <p:cNvPr id="3" name="Rectangle 2"/>
          <p:cNvSpPr/>
          <p:nvPr/>
        </p:nvSpPr>
        <p:spPr>
          <a:xfrm>
            <a:off x="0" y="1283529"/>
            <a:ext cx="12004220" cy="4401205"/>
          </a:xfrm>
          <a:prstGeom prst="rect">
            <a:avLst/>
          </a:prstGeom>
        </p:spPr>
        <p:txBody>
          <a:bodyPr wrap="square">
            <a:spAutoFit/>
          </a:bodyPr>
          <a:lstStyle/>
          <a:p>
            <a:pPr marL="514350" indent="-514350" algn="just">
              <a:buAutoNum type="arabicPeriod"/>
            </a:pPr>
            <a:r>
              <a:rPr lang="en-US" sz="2800" dirty="0" smtClean="0"/>
              <a:t>Cross</a:t>
            </a:r>
            <a:r>
              <a:rPr lang="en-US" sz="2800" dirty="0"/>
              <a:t>-border data flows were first deliberated at international </a:t>
            </a:r>
            <a:r>
              <a:rPr lang="en-US" sz="2800" dirty="0" err="1"/>
              <a:t>fora</a:t>
            </a:r>
            <a:r>
              <a:rPr lang="en-US" sz="2800" dirty="0"/>
              <a:t>, before trickling down into domestic policy</a:t>
            </a:r>
            <a:r>
              <a:rPr lang="en-US" sz="2800" dirty="0" smtClean="0"/>
              <a:t>.</a:t>
            </a:r>
            <a:endParaRPr lang="en-US" sz="2800" dirty="0"/>
          </a:p>
          <a:p>
            <a:pPr algn="just"/>
            <a:r>
              <a:rPr lang="en-US" sz="2800" dirty="0" smtClean="0"/>
              <a:t>2. Countries</a:t>
            </a:r>
            <a:r>
              <a:rPr lang="en-US" sz="2800" dirty="0"/>
              <a:t>’ conflicting value systems inhibit the development of a global treaty on data or Internet governance.</a:t>
            </a:r>
          </a:p>
          <a:p>
            <a:pPr algn="just"/>
            <a:r>
              <a:rPr lang="en-US" sz="2800" dirty="0" smtClean="0"/>
              <a:t>3. India </a:t>
            </a:r>
            <a:r>
              <a:rPr lang="en-US" sz="2800" dirty="0"/>
              <a:t>consistently looks to preserve domestic policy space as it negotiates internationally on technology policy.</a:t>
            </a:r>
          </a:p>
          <a:p>
            <a:pPr algn="just"/>
            <a:r>
              <a:rPr lang="en-US" sz="2800" dirty="0" smtClean="0"/>
              <a:t>4. Market </a:t>
            </a:r>
            <a:r>
              <a:rPr lang="en-US" sz="2800" dirty="0"/>
              <a:t>imperatives can help build global consensus between countries on cross-border data flows.</a:t>
            </a:r>
          </a:p>
          <a:p>
            <a:pPr algn="just"/>
            <a:r>
              <a:rPr lang="en-US" sz="2800" dirty="0" smtClean="0"/>
              <a:t>5. India’s </a:t>
            </a:r>
            <a:r>
              <a:rPr lang="en-US" sz="2800" dirty="0"/>
              <a:t>upcoming G20 Presidency can bring differing points of view together and shape the future of digital governance.</a:t>
            </a:r>
          </a:p>
        </p:txBody>
      </p:sp>
    </p:spTree>
    <p:extLst>
      <p:ext uri="{BB962C8B-B14F-4D97-AF65-F5344CB8AC3E}">
        <p14:creationId xmlns:p14="http://schemas.microsoft.com/office/powerpoint/2010/main" val="3932696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27</a:t>
            </a:fld>
            <a:endParaRPr lang="en-US"/>
          </a:p>
        </p:txBody>
      </p:sp>
      <p:pic>
        <p:nvPicPr>
          <p:cNvPr id="3" name="Picture 2"/>
          <p:cNvPicPr>
            <a:picLocks noChangeAspect="1"/>
          </p:cNvPicPr>
          <p:nvPr/>
        </p:nvPicPr>
        <p:blipFill>
          <a:blip r:embed="rId2"/>
          <a:stretch>
            <a:fillRect/>
          </a:stretch>
        </p:blipFill>
        <p:spPr>
          <a:xfrm>
            <a:off x="0" y="1392765"/>
            <a:ext cx="11744744" cy="4690076"/>
          </a:xfrm>
          <a:prstGeom prst="rect">
            <a:avLst/>
          </a:prstGeom>
        </p:spPr>
      </p:pic>
      <p:sp>
        <p:nvSpPr>
          <p:cNvPr id="4" name="TextBox 3"/>
          <p:cNvSpPr txBox="1"/>
          <p:nvPr/>
        </p:nvSpPr>
        <p:spPr>
          <a:xfrm>
            <a:off x="901341" y="191164"/>
            <a:ext cx="6801026" cy="461665"/>
          </a:xfrm>
          <a:prstGeom prst="rect">
            <a:avLst/>
          </a:prstGeom>
          <a:noFill/>
        </p:spPr>
        <p:txBody>
          <a:bodyPr wrap="square" rtlCol="0">
            <a:spAutoFit/>
          </a:bodyPr>
          <a:lstStyle/>
          <a:p>
            <a:r>
              <a:rPr lang="en-US" sz="2400" b="1" dirty="0" smtClean="0"/>
              <a:t>Challenges in Cross Boarder Knowledge Flows  </a:t>
            </a:r>
            <a:endParaRPr lang="en-US" sz="2400" b="1" dirty="0"/>
          </a:p>
        </p:txBody>
      </p:sp>
    </p:spTree>
    <p:extLst>
      <p:ext uri="{BB962C8B-B14F-4D97-AF65-F5344CB8AC3E}">
        <p14:creationId xmlns:p14="http://schemas.microsoft.com/office/powerpoint/2010/main" val="3445486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28</a:t>
            </a:fld>
            <a:endParaRPr lang="en-US"/>
          </a:p>
        </p:txBody>
      </p:sp>
      <p:pic>
        <p:nvPicPr>
          <p:cNvPr id="3" name="Picture 2"/>
          <p:cNvPicPr>
            <a:picLocks noChangeAspect="1"/>
          </p:cNvPicPr>
          <p:nvPr/>
        </p:nvPicPr>
        <p:blipFill>
          <a:blip r:embed="rId2"/>
          <a:stretch>
            <a:fillRect/>
          </a:stretch>
        </p:blipFill>
        <p:spPr>
          <a:xfrm>
            <a:off x="887685" y="774700"/>
            <a:ext cx="10638552" cy="5308600"/>
          </a:xfrm>
          <a:prstGeom prst="rect">
            <a:avLst/>
          </a:prstGeom>
        </p:spPr>
      </p:pic>
    </p:spTree>
    <p:extLst>
      <p:ext uri="{BB962C8B-B14F-4D97-AF65-F5344CB8AC3E}">
        <p14:creationId xmlns:p14="http://schemas.microsoft.com/office/powerpoint/2010/main" val="3672262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29</a:t>
            </a:fld>
            <a:endParaRPr lang="en-US"/>
          </a:p>
        </p:txBody>
      </p:sp>
      <p:pic>
        <p:nvPicPr>
          <p:cNvPr id="3" name="Picture 2"/>
          <p:cNvPicPr>
            <a:picLocks noChangeAspect="1"/>
          </p:cNvPicPr>
          <p:nvPr/>
        </p:nvPicPr>
        <p:blipFill>
          <a:blip r:embed="rId2"/>
          <a:stretch>
            <a:fillRect/>
          </a:stretch>
        </p:blipFill>
        <p:spPr>
          <a:xfrm>
            <a:off x="95596" y="1338145"/>
            <a:ext cx="11649147" cy="5106805"/>
          </a:xfrm>
          <a:prstGeom prst="rect">
            <a:avLst/>
          </a:prstGeom>
        </p:spPr>
      </p:pic>
      <p:sp>
        <p:nvSpPr>
          <p:cNvPr id="4" name="TextBox 3"/>
          <p:cNvSpPr txBox="1"/>
          <p:nvPr/>
        </p:nvSpPr>
        <p:spPr>
          <a:xfrm>
            <a:off x="874027" y="273091"/>
            <a:ext cx="6473266" cy="461665"/>
          </a:xfrm>
          <a:prstGeom prst="rect">
            <a:avLst/>
          </a:prstGeom>
          <a:noFill/>
        </p:spPr>
        <p:txBody>
          <a:bodyPr wrap="square" rtlCol="0">
            <a:spAutoFit/>
          </a:bodyPr>
          <a:lstStyle/>
          <a:p>
            <a:r>
              <a:rPr lang="en-US" sz="2400" b="1" dirty="0" smtClean="0"/>
              <a:t>China`s Model for Cross Boarder Data Flows</a:t>
            </a:r>
            <a:endParaRPr lang="en-US" sz="2400" b="1" dirty="0"/>
          </a:p>
        </p:txBody>
      </p:sp>
    </p:spTree>
    <p:extLst>
      <p:ext uri="{BB962C8B-B14F-4D97-AF65-F5344CB8AC3E}">
        <p14:creationId xmlns:p14="http://schemas.microsoft.com/office/powerpoint/2010/main" val="1616488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635329"/>
            <a:ext cx="12058847" cy="762178"/>
          </a:xfrm>
        </p:spPr>
        <p:txBody>
          <a:bodyPr>
            <a:noAutofit/>
          </a:bodyPr>
          <a:lstStyle/>
          <a:p>
            <a:pPr algn="ctr"/>
            <a:r>
              <a:rPr lang="en-US" sz="6000" b="1" dirty="0" smtClean="0"/>
              <a:t>UNIT 3</a:t>
            </a:r>
            <a:br>
              <a:rPr lang="en-US" sz="6000" b="1" dirty="0" smtClean="0"/>
            </a:br>
            <a:r>
              <a:rPr lang="en-US" sz="6000" b="1" dirty="0" smtClean="0"/>
              <a:t/>
            </a:r>
            <a:br>
              <a:rPr lang="en-US" sz="6000" b="1" dirty="0" smtClean="0"/>
            </a:br>
            <a:r>
              <a:rPr lang="en-US" sz="6000" b="1" dirty="0" smtClean="0"/>
              <a:t>CHAPTER 5</a:t>
            </a:r>
            <a:br>
              <a:rPr lang="en-US" sz="6000" b="1" dirty="0" smtClean="0"/>
            </a:br>
            <a:r>
              <a:rPr lang="en-US" sz="6000" b="1" dirty="0" smtClean="0"/>
              <a:t/>
            </a:r>
            <a:br>
              <a:rPr lang="en-US" sz="6000" b="1" dirty="0" smtClean="0"/>
            </a:br>
            <a:r>
              <a:rPr lang="en-US" sz="6000" b="1" dirty="0" err="1" smtClean="0"/>
              <a:t>IoT</a:t>
            </a:r>
            <a:r>
              <a:rPr lang="en-US" sz="6000" b="1" dirty="0" smtClean="0"/>
              <a:t> Standard Issues </a:t>
            </a:r>
            <a:endParaRPr lang="en-US" sz="6000" b="1" dirty="0"/>
          </a:p>
        </p:txBody>
      </p:sp>
      <p:sp>
        <p:nvSpPr>
          <p:cNvPr id="3" name="Slide Number Placeholder 2"/>
          <p:cNvSpPr>
            <a:spLocks noGrp="1"/>
          </p:cNvSpPr>
          <p:nvPr>
            <p:ph type="sldNum" sz="quarter" idx="12"/>
          </p:nvPr>
        </p:nvSpPr>
        <p:spPr/>
        <p:txBody>
          <a:bodyPr/>
          <a:lstStyle/>
          <a:p>
            <a:fld id="{BDCDBBEF-AA6C-4BA6-85B2-A17D7F280E38}" type="slidenum">
              <a:rPr lang="en-US" smtClean="0"/>
              <a:t>3</a:t>
            </a:fld>
            <a:endParaRPr lang="en-US"/>
          </a:p>
        </p:txBody>
      </p:sp>
    </p:spTree>
    <p:extLst>
      <p:ext uri="{BB962C8B-B14F-4D97-AF65-F5344CB8AC3E}">
        <p14:creationId xmlns:p14="http://schemas.microsoft.com/office/powerpoint/2010/main" val="3379328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30</a:t>
            </a:fld>
            <a:endParaRPr lang="en-US"/>
          </a:p>
        </p:txBody>
      </p:sp>
      <p:sp>
        <p:nvSpPr>
          <p:cNvPr id="3" name="TextBox 2"/>
          <p:cNvSpPr txBox="1"/>
          <p:nvPr/>
        </p:nvSpPr>
        <p:spPr>
          <a:xfrm>
            <a:off x="819401" y="177510"/>
            <a:ext cx="11253103" cy="446276"/>
          </a:xfrm>
          <a:prstGeom prst="rect">
            <a:avLst/>
          </a:prstGeom>
          <a:noFill/>
        </p:spPr>
        <p:txBody>
          <a:bodyPr wrap="square" rtlCol="0">
            <a:spAutoFit/>
          </a:bodyPr>
          <a:lstStyle/>
          <a:p>
            <a:r>
              <a:rPr lang="en-US" sz="2300" b="1" dirty="0" err="1" smtClean="0"/>
              <a:t>IoT</a:t>
            </a:r>
            <a:r>
              <a:rPr lang="en-US" sz="2300" b="1" dirty="0" smtClean="0"/>
              <a:t> Data Discrimination (CO-5) </a:t>
            </a:r>
            <a:endParaRPr lang="en-US" sz="2300" b="1" dirty="0"/>
          </a:p>
        </p:txBody>
      </p:sp>
      <p:sp>
        <p:nvSpPr>
          <p:cNvPr id="5" name="Rectangle 4"/>
          <p:cNvSpPr/>
          <p:nvPr/>
        </p:nvSpPr>
        <p:spPr>
          <a:xfrm>
            <a:off x="0" y="1172727"/>
            <a:ext cx="11990564" cy="1569660"/>
          </a:xfrm>
          <a:prstGeom prst="rect">
            <a:avLst/>
          </a:prstGeom>
        </p:spPr>
        <p:txBody>
          <a:bodyPr wrap="square">
            <a:spAutoFit/>
          </a:bodyPr>
          <a:lstStyle/>
          <a:p>
            <a:pPr algn="just"/>
            <a:r>
              <a:rPr lang="en-US" sz="2400" dirty="0"/>
              <a:t>Data discrimination is a comparison of the general features of the target class data objects against the general features of objects from one or multiple contrasting classes. The target and contrasting classes can be specified by a user, and the corresponding data objects can be retrieved through database queries.</a:t>
            </a:r>
          </a:p>
        </p:txBody>
      </p:sp>
    </p:spTree>
    <p:extLst>
      <p:ext uri="{BB962C8B-B14F-4D97-AF65-F5344CB8AC3E}">
        <p14:creationId xmlns:p14="http://schemas.microsoft.com/office/powerpoint/2010/main" val="1682799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31</a:t>
            </a:fld>
            <a:endParaRPr lang="en-US"/>
          </a:p>
        </p:txBody>
      </p:sp>
      <p:pic>
        <p:nvPicPr>
          <p:cNvPr id="5" name="Picture 4"/>
          <p:cNvPicPr>
            <a:picLocks noChangeAspect="1"/>
          </p:cNvPicPr>
          <p:nvPr/>
        </p:nvPicPr>
        <p:blipFill>
          <a:blip r:embed="rId2"/>
          <a:stretch>
            <a:fillRect/>
          </a:stretch>
        </p:blipFill>
        <p:spPr>
          <a:xfrm>
            <a:off x="737461" y="109236"/>
            <a:ext cx="11075565" cy="6308405"/>
          </a:xfrm>
          <a:prstGeom prst="rect">
            <a:avLst/>
          </a:prstGeom>
        </p:spPr>
      </p:pic>
    </p:spTree>
    <p:extLst>
      <p:ext uri="{BB962C8B-B14F-4D97-AF65-F5344CB8AC3E}">
        <p14:creationId xmlns:p14="http://schemas.microsoft.com/office/powerpoint/2010/main" val="3009754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32</a:t>
            </a:fld>
            <a:endParaRPr lang="en-US"/>
          </a:p>
        </p:txBody>
      </p:sp>
      <p:pic>
        <p:nvPicPr>
          <p:cNvPr id="5" name="Picture 4"/>
          <p:cNvPicPr>
            <a:picLocks noChangeAspect="1"/>
          </p:cNvPicPr>
          <p:nvPr/>
        </p:nvPicPr>
        <p:blipFill>
          <a:blip r:embed="rId2"/>
          <a:stretch>
            <a:fillRect/>
          </a:stretch>
        </p:blipFill>
        <p:spPr>
          <a:xfrm>
            <a:off x="805744" y="0"/>
            <a:ext cx="10898030" cy="6444950"/>
          </a:xfrm>
          <a:prstGeom prst="rect">
            <a:avLst/>
          </a:prstGeom>
        </p:spPr>
      </p:pic>
    </p:spTree>
    <p:extLst>
      <p:ext uri="{BB962C8B-B14F-4D97-AF65-F5344CB8AC3E}">
        <p14:creationId xmlns:p14="http://schemas.microsoft.com/office/powerpoint/2010/main" val="298307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33</a:t>
            </a:fld>
            <a:endParaRPr lang="en-US"/>
          </a:p>
        </p:txBody>
      </p:sp>
      <p:pic>
        <p:nvPicPr>
          <p:cNvPr id="6" name="Picture 5"/>
          <p:cNvPicPr>
            <a:picLocks noChangeAspect="1"/>
          </p:cNvPicPr>
          <p:nvPr/>
        </p:nvPicPr>
        <p:blipFill>
          <a:blip r:embed="rId2"/>
          <a:stretch>
            <a:fillRect/>
          </a:stretch>
        </p:blipFill>
        <p:spPr>
          <a:xfrm>
            <a:off x="63500" y="1269874"/>
            <a:ext cx="11722214" cy="5120458"/>
          </a:xfrm>
          <a:prstGeom prst="rect">
            <a:avLst/>
          </a:prstGeom>
        </p:spPr>
      </p:pic>
    </p:spTree>
    <p:extLst>
      <p:ext uri="{BB962C8B-B14F-4D97-AF65-F5344CB8AC3E}">
        <p14:creationId xmlns:p14="http://schemas.microsoft.com/office/powerpoint/2010/main" val="2526992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34</a:t>
            </a:fld>
            <a:endParaRPr lang="en-US"/>
          </a:p>
        </p:txBody>
      </p:sp>
      <p:sp>
        <p:nvSpPr>
          <p:cNvPr id="3" name="TextBox 2"/>
          <p:cNvSpPr txBox="1"/>
          <p:nvPr/>
        </p:nvSpPr>
        <p:spPr>
          <a:xfrm>
            <a:off x="819401" y="177510"/>
            <a:ext cx="11253103" cy="446276"/>
          </a:xfrm>
          <a:prstGeom prst="rect">
            <a:avLst/>
          </a:prstGeom>
          <a:noFill/>
        </p:spPr>
        <p:txBody>
          <a:bodyPr wrap="square" rtlCol="0">
            <a:spAutoFit/>
          </a:bodyPr>
          <a:lstStyle/>
          <a:p>
            <a:r>
              <a:rPr lang="en-US" sz="2300" b="1" dirty="0" err="1" smtClean="0"/>
              <a:t>IoT</a:t>
            </a:r>
            <a:r>
              <a:rPr lang="en-US" sz="2300" b="1" dirty="0" smtClean="0"/>
              <a:t> Devices as Aids to Law Enforcement and Public Safety  (CO-5) </a:t>
            </a:r>
            <a:endParaRPr lang="en-US" sz="2300" b="1" dirty="0"/>
          </a:p>
        </p:txBody>
      </p:sp>
      <p:sp>
        <p:nvSpPr>
          <p:cNvPr id="2" name="Rectangle 1"/>
          <p:cNvSpPr/>
          <p:nvPr/>
        </p:nvSpPr>
        <p:spPr>
          <a:xfrm>
            <a:off x="0" y="1187946"/>
            <a:ext cx="12072503" cy="4524316"/>
          </a:xfrm>
          <a:prstGeom prst="rect">
            <a:avLst/>
          </a:prstGeom>
        </p:spPr>
        <p:txBody>
          <a:bodyPr wrap="square">
            <a:spAutoFit/>
          </a:bodyPr>
          <a:lstStyle/>
          <a:p>
            <a:pPr algn="just"/>
            <a:r>
              <a:rPr lang="en-US" sz="3200" b="1" dirty="0"/>
              <a:t>Key areas where </a:t>
            </a:r>
            <a:r>
              <a:rPr lang="en-US" sz="3200" b="1" dirty="0" err="1"/>
              <a:t>IoT</a:t>
            </a:r>
            <a:r>
              <a:rPr lang="en-US" sz="3200" b="1" dirty="0"/>
              <a:t> is beginning to make a difference in law enforcement:</a:t>
            </a:r>
          </a:p>
          <a:p>
            <a:endParaRPr lang="en-US" sz="2800" dirty="0"/>
          </a:p>
          <a:p>
            <a:r>
              <a:rPr lang="en-US" sz="2800" dirty="0" smtClean="0"/>
              <a:t>1. Crime </a:t>
            </a:r>
            <a:r>
              <a:rPr lang="en-US" sz="2800" dirty="0"/>
              <a:t>detection</a:t>
            </a:r>
          </a:p>
          <a:p>
            <a:endParaRPr lang="en-US" sz="2800" dirty="0"/>
          </a:p>
          <a:p>
            <a:r>
              <a:rPr lang="en-US" sz="2800" dirty="0" smtClean="0"/>
              <a:t>2. Evidence </a:t>
            </a:r>
            <a:r>
              <a:rPr lang="en-US" sz="2800" dirty="0"/>
              <a:t>gathering</a:t>
            </a:r>
          </a:p>
          <a:p>
            <a:endParaRPr lang="en-US" sz="2800" dirty="0"/>
          </a:p>
          <a:p>
            <a:r>
              <a:rPr lang="en-US" sz="2800" dirty="0" smtClean="0"/>
              <a:t>3. Wearable </a:t>
            </a:r>
            <a:r>
              <a:rPr lang="en-US" sz="2800" dirty="0"/>
              <a:t>for law </a:t>
            </a:r>
            <a:r>
              <a:rPr lang="en-US" sz="2800" dirty="0" smtClean="0"/>
              <a:t>enforcement</a:t>
            </a:r>
          </a:p>
          <a:p>
            <a:endParaRPr lang="en-US" sz="2800" dirty="0"/>
          </a:p>
          <a:p>
            <a:r>
              <a:rPr lang="en-US" sz="2800" dirty="0" smtClean="0"/>
              <a:t>4. </a:t>
            </a:r>
            <a:r>
              <a:rPr lang="en-US" sz="2800" dirty="0" err="1" smtClean="0"/>
              <a:t>IoT</a:t>
            </a:r>
            <a:r>
              <a:rPr lang="en-US" sz="2800" dirty="0"/>
              <a:t>-enabled </a:t>
            </a:r>
            <a:r>
              <a:rPr lang="en-US" sz="2800" dirty="0" smtClean="0"/>
              <a:t>firearms</a:t>
            </a:r>
            <a:endParaRPr lang="en-US" sz="2800" dirty="0"/>
          </a:p>
        </p:txBody>
      </p:sp>
    </p:spTree>
    <p:extLst>
      <p:ext uri="{BB962C8B-B14F-4D97-AF65-F5344CB8AC3E}">
        <p14:creationId xmlns:p14="http://schemas.microsoft.com/office/powerpoint/2010/main" val="870855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35</a:t>
            </a:fld>
            <a:endParaRPr lang="en-US"/>
          </a:p>
        </p:txBody>
      </p:sp>
      <p:sp>
        <p:nvSpPr>
          <p:cNvPr id="6" name="Rectangle 5"/>
          <p:cNvSpPr/>
          <p:nvPr/>
        </p:nvSpPr>
        <p:spPr>
          <a:xfrm>
            <a:off x="0" y="1309250"/>
            <a:ext cx="12031534" cy="3754874"/>
          </a:xfrm>
          <a:prstGeom prst="rect">
            <a:avLst/>
          </a:prstGeom>
        </p:spPr>
        <p:txBody>
          <a:bodyPr wrap="square">
            <a:spAutoFit/>
          </a:bodyPr>
          <a:lstStyle/>
          <a:p>
            <a:pPr algn="just"/>
            <a:r>
              <a:rPr lang="en-US" sz="2800" b="1" dirty="0" err="1" smtClean="0"/>
              <a:t>IoT</a:t>
            </a:r>
            <a:r>
              <a:rPr lang="en-US" sz="2800" b="1" dirty="0" smtClean="0"/>
              <a:t> </a:t>
            </a:r>
            <a:r>
              <a:rPr lang="en-US" sz="2800" b="1" dirty="0"/>
              <a:t>and Law Enforcement </a:t>
            </a:r>
            <a:endParaRPr lang="en-US" sz="2800" b="1" dirty="0" smtClean="0"/>
          </a:p>
          <a:p>
            <a:pPr algn="just"/>
            <a:endParaRPr lang="en-US" dirty="0"/>
          </a:p>
          <a:p>
            <a:pPr algn="just"/>
            <a:r>
              <a:rPr lang="en-US" sz="2400" dirty="0"/>
              <a:t>The contribution of the Internet of Things (</a:t>
            </a:r>
            <a:r>
              <a:rPr lang="en-US" sz="2400" dirty="0" err="1"/>
              <a:t>IoT</a:t>
            </a:r>
            <a:r>
              <a:rPr lang="en-US" sz="2400" dirty="0"/>
              <a:t>) is undoubtedly strong and uncountable in human lives. Be it pharmaceutical management or cybercrime. </a:t>
            </a:r>
            <a:r>
              <a:rPr lang="en-US" sz="2400" dirty="0" err="1"/>
              <a:t>IoT</a:t>
            </a:r>
            <a:r>
              <a:rPr lang="en-US" sz="2400" dirty="0"/>
              <a:t> is controlling each sphere of life. Law enforcement is also a working field of </a:t>
            </a:r>
            <a:r>
              <a:rPr lang="en-US" sz="2400" dirty="0" err="1"/>
              <a:t>IoT</a:t>
            </a:r>
            <a:r>
              <a:rPr lang="en-US" sz="2400" dirty="0"/>
              <a:t>.  Regulation of law and enforcement of legal rights and laws is essential to improve human existence. </a:t>
            </a:r>
          </a:p>
          <a:p>
            <a:pPr algn="just"/>
            <a:endParaRPr lang="en-US" sz="2400" dirty="0"/>
          </a:p>
          <a:p>
            <a:pPr algn="just"/>
            <a:r>
              <a:rPr lang="en-US" sz="2400" dirty="0"/>
              <a:t>Laws not only secure the life of humans, but also protect the vulnerable from risks and damages. Laws play a critical role in ensuring the safety and security of a tribe and an area. Increasing criminal cases can be governed only by enforcing the right laws and policies.</a:t>
            </a:r>
          </a:p>
        </p:txBody>
      </p:sp>
    </p:spTree>
    <p:extLst>
      <p:ext uri="{BB962C8B-B14F-4D97-AF65-F5344CB8AC3E}">
        <p14:creationId xmlns:p14="http://schemas.microsoft.com/office/powerpoint/2010/main" val="447479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36</a:t>
            </a:fld>
            <a:endParaRPr lang="en-US"/>
          </a:p>
        </p:txBody>
      </p:sp>
      <p:pic>
        <p:nvPicPr>
          <p:cNvPr id="5" name="Picture 4"/>
          <p:cNvPicPr>
            <a:picLocks noChangeAspect="1"/>
          </p:cNvPicPr>
          <p:nvPr/>
        </p:nvPicPr>
        <p:blipFill>
          <a:blip r:embed="rId2"/>
          <a:stretch>
            <a:fillRect/>
          </a:stretch>
        </p:blipFill>
        <p:spPr>
          <a:xfrm>
            <a:off x="751116" y="150200"/>
            <a:ext cx="11007283" cy="6240132"/>
          </a:xfrm>
          <a:prstGeom prst="rect">
            <a:avLst/>
          </a:prstGeom>
        </p:spPr>
      </p:pic>
    </p:spTree>
    <p:extLst>
      <p:ext uri="{BB962C8B-B14F-4D97-AF65-F5344CB8AC3E}">
        <p14:creationId xmlns:p14="http://schemas.microsoft.com/office/powerpoint/2010/main" val="2054014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37</a:t>
            </a:fld>
            <a:endParaRPr lang="en-US"/>
          </a:p>
        </p:txBody>
      </p:sp>
      <p:sp>
        <p:nvSpPr>
          <p:cNvPr id="3" name="TextBox 2"/>
          <p:cNvSpPr txBox="1"/>
          <p:nvPr/>
        </p:nvSpPr>
        <p:spPr>
          <a:xfrm>
            <a:off x="819401" y="177510"/>
            <a:ext cx="11253103" cy="446276"/>
          </a:xfrm>
          <a:prstGeom prst="rect">
            <a:avLst/>
          </a:prstGeom>
          <a:noFill/>
        </p:spPr>
        <p:txBody>
          <a:bodyPr wrap="square" rtlCol="0">
            <a:spAutoFit/>
          </a:bodyPr>
          <a:lstStyle/>
          <a:p>
            <a:r>
              <a:rPr lang="en-US" sz="2300" b="1" dirty="0" err="1" smtClean="0"/>
              <a:t>IoT</a:t>
            </a:r>
            <a:r>
              <a:rPr lang="en-US" sz="2300" b="1" dirty="0" smtClean="0"/>
              <a:t> Device Liability  (CO-5) </a:t>
            </a:r>
            <a:endParaRPr lang="en-US" sz="2300" b="1" dirty="0"/>
          </a:p>
        </p:txBody>
      </p:sp>
      <p:sp>
        <p:nvSpPr>
          <p:cNvPr id="5" name="Rectangle 4"/>
          <p:cNvSpPr/>
          <p:nvPr/>
        </p:nvSpPr>
        <p:spPr>
          <a:xfrm>
            <a:off x="-13657" y="1319020"/>
            <a:ext cx="12031534" cy="2677656"/>
          </a:xfrm>
          <a:prstGeom prst="rect">
            <a:avLst/>
          </a:prstGeom>
        </p:spPr>
        <p:txBody>
          <a:bodyPr wrap="square">
            <a:spAutoFit/>
          </a:bodyPr>
          <a:lstStyle/>
          <a:p>
            <a:pPr algn="just"/>
            <a:r>
              <a:rPr lang="en-US" sz="2800" dirty="0"/>
              <a:t>The liabilities of </a:t>
            </a:r>
            <a:r>
              <a:rPr lang="en-US" sz="2800" dirty="0" err="1"/>
              <a:t>IoT</a:t>
            </a:r>
            <a:r>
              <a:rPr lang="en-US" sz="2800" dirty="0"/>
              <a:t> devices, software, or hardware affect the shareholders of the company, the developers, the distributors, and even the users. There is no doubt that the </a:t>
            </a:r>
            <a:r>
              <a:rPr lang="en-US" sz="2800" dirty="0" err="1"/>
              <a:t>IoT</a:t>
            </a:r>
            <a:r>
              <a:rPr lang="en-US" sz="2800" dirty="0"/>
              <a:t> technology is different from the rest of the technologies and hence identifying a breach becomes more difficult. When there is communication between devices via a network, the system is prone to </a:t>
            </a:r>
            <a:r>
              <a:rPr lang="en-US" sz="2800" dirty="0" err="1"/>
              <a:t>DSoS</a:t>
            </a:r>
            <a:r>
              <a:rPr lang="en-US" sz="2800" dirty="0"/>
              <a:t> attacks which are harder to track with </a:t>
            </a:r>
            <a:r>
              <a:rPr lang="en-US" sz="2800" dirty="0" err="1"/>
              <a:t>IoT</a:t>
            </a:r>
            <a:r>
              <a:rPr lang="en-US" sz="2800" dirty="0"/>
              <a:t> devices.</a:t>
            </a:r>
          </a:p>
        </p:txBody>
      </p:sp>
    </p:spTree>
    <p:extLst>
      <p:ext uri="{BB962C8B-B14F-4D97-AF65-F5344CB8AC3E}">
        <p14:creationId xmlns:p14="http://schemas.microsoft.com/office/powerpoint/2010/main" val="329025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38</a:t>
            </a:fld>
            <a:endParaRPr lang="en-US"/>
          </a:p>
        </p:txBody>
      </p:sp>
      <p:pic>
        <p:nvPicPr>
          <p:cNvPr id="3" name="Picture 2"/>
          <p:cNvPicPr>
            <a:picLocks noChangeAspect="1"/>
          </p:cNvPicPr>
          <p:nvPr/>
        </p:nvPicPr>
        <p:blipFill>
          <a:blip r:embed="rId2"/>
          <a:stretch>
            <a:fillRect/>
          </a:stretch>
        </p:blipFill>
        <p:spPr>
          <a:xfrm>
            <a:off x="1010593" y="406400"/>
            <a:ext cx="10720493" cy="6032500"/>
          </a:xfrm>
          <a:prstGeom prst="rect">
            <a:avLst/>
          </a:prstGeom>
        </p:spPr>
      </p:pic>
    </p:spTree>
    <p:extLst>
      <p:ext uri="{BB962C8B-B14F-4D97-AF65-F5344CB8AC3E}">
        <p14:creationId xmlns:p14="http://schemas.microsoft.com/office/powerpoint/2010/main" val="1985017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39</a:t>
            </a:fld>
            <a:endParaRPr lang="en-US"/>
          </a:p>
        </p:txBody>
      </p:sp>
      <p:pic>
        <p:nvPicPr>
          <p:cNvPr id="5" name="Picture 4"/>
          <p:cNvPicPr>
            <a:picLocks noChangeAspect="1"/>
          </p:cNvPicPr>
          <p:nvPr/>
        </p:nvPicPr>
        <p:blipFill>
          <a:blip r:embed="rId2"/>
          <a:stretch>
            <a:fillRect/>
          </a:stretch>
        </p:blipFill>
        <p:spPr>
          <a:xfrm>
            <a:off x="1037907" y="300399"/>
            <a:ext cx="10406389" cy="5693949"/>
          </a:xfrm>
          <a:prstGeom prst="rect">
            <a:avLst/>
          </a:prstGeom>
        </p:spPr>
      </p:pic>
    </p:spTree>
    <p:extLst>
      <p:ext uri="{BB962C8B-B14F-4D97-AF65-F5344CB8AC3E}">
        <p14:creationId xmlns:p14="http://schemas.microsoft.com/office/powerpoint/2010/main" val="3931649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51471" y="3589338"/>
            <a:ext cx="3111829" cy="1916008"/>
          </a:xfrm>
        </p:spPr>
        <p:txBody>
          <a:bodyPr>
            <a:normAutofit/>
          </a:bodyPr>
          <a:lstStyle/>
          <a:p>
            <a:pPr marL="0" indent="0">
              <a:buNone/>
            </a:pPr>
            <a:endParaRPr lang="en-US" sz="2400" dirty="0" smtClean="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655521" y="1897983"/>
            <a:ext cx="4056033" cy="4102767"/>
          </a:xfrm>
        </p:spPr>
        <p:txBody>
          <a:bodyPr>
            <a:normAutofit fontScale="77500" lnSpcReduction="20000"/>
          </a:bodyPr>
          <a:lstStyle/>
          <a:p>
            <a:pPr algn="just"/>
            <a:r>
              <a:rPr lang="en-US" sz="2100" dirty="0" err="1"/>
              <a:t>IoT</a:t>
            </a:r>
            <a:r>
              <a:rPr lang="en-US" sz="2100" dirty="0"/>
              <a:t> Interoperability / Standards </a:t>
            </a:r>
            <a:r>
              <a:rPr lang="en-US" sz="2100" dirty="0" smtClean="0"/>
              <a:t>Background</a:t>
            </a:r>
            <a:endParaRPr lang="en-US" sz="2100" dirty="0"/>
          </a:p>
          <a:p>
            <a:pPr algn="just"/>
            <a:endParaRPr lang="en-US" sz="2100" dirty="0" smtClean="0"/>
          </a:p>
          <a:p>
            <a:pPr algn="just"/>
            <a:r>
              <a:rPr lang="en-US" sz="2100" dirty="0" smtClean="0"/>
              <a:t>Key </a:t>
            </a:r>
            <a:r>
              <a:rPr lang="en-US" sz="2100" dirty="0"/>
              <a:t>Considerations and Challenges in </a:t>
            </a:r>
            <a:r>
              <a:rPr lang="en-US" sz="2100" dirty="0" err="1"/>
              <a:t>IoT</a:t>
            </a:r>
            <a:r>
              <a:rPr lang="en-US" sz="2100" dirty="0"/>
              <a:t> Interoperability / </a:t>
            </a:r>
            <a:r>
              <a:rPr lang="en-US" sz="2100" dirty="0" smtClean="0"/>
              <a:t>Standards</a:t>
            </a:r>
          </a:p>
          <a:p>
            <a:pPr algn="just"/>
            <a:endParaRPr lang="en-US" sz="2100" dirty="0" smtClean="0"/>
          </a:p>
          <a:p>
            <a:pPr algn="just"/>
            <a:r>
              <a:rPr lang="en-US" sz="2100" dirty="0" smtClean="0"/>
              <a:t>Regulatory</a:t>
            </a:r>
            <a:r>
              <a:rPr lang="en-US" sz="2100" dirty="0"/>
              <a:t>, Legal, and Rights Issues: Data Protection and Cross border Data </a:t>
            </a:r>
            <a:r>
              <a:rPr lang="en-US" sz="2100" dirty="0" smtClean="0"/>
              <a:t>Flows</a:t>
            </a:r>
          </a:p>
          <a:p>
            <a:pPr algn="just"/>
            <a:endParaRPr lang="en-US" sz="2100" dirty="0" smtClean="0"/>
          </a:p>
          <a:p>
            <a:pPr algn="just"/>
            <a:r>
              <a:rPr lang="en-US" sz="2100" dirty="0" err="1" smtClean="0"/>
              <a:t>IoT</a:t>
            </a:r>
            <a:r>
              <a:rPr lang="en-US" sz="2100" dirty="0" smtClean="0"/>
              <a:t> </a:t>
            </a:r>
            <a:r>
              <a:rPr lang="en-US" sz="2100" dirty="0"/>
              <a:t>Data </a:t>
            </a:r>
            <a:r>
              <a:rPr lang="en-US" sz="2100" dirty="0" smtClean="0"/>
              <a:t>Discrimination</a:t>
            </a:r>
          </a:p>
          <a:p>
            <a:pPr algn="just"/>
            <a:endParaRPr lang="en-US" sz="2100" dirty="0" smtClean="0"/>
          </a:p>
          <a:p>
            <a:pPr algn="just"/>
            <a:r>
              <a:rPr lang="en-US" sz="2100" dirty="0" err="1" smtClean="0"/>
              <a:t>IoT</a:t>
            </a:r>
            <a:r>
              <a:rPr lang="en-US" sz="2100" dirty="0" smtClean="0"/>
              <a:t> </a:t>
            </a:r>
            <a:r>
              <a:rPr lang="en-US" sz="2100" dirty="0"/>
              <a:t>Devices as Aids to Law Enforcement and Public </a:t>
            </a:r>
            <a:r>
              <a:rPr lang="en-US" sz="2100" dirty="0" smtClean="0"/>
              <a:t>Safety</a:t>
            </a:r>
          </a:p>
          <a:p>
            <a:pPr algn="just"/>
            <a:endParaRPr lang="en-US" sz="2100" dirty="0"/>
          </a:p>
          <a:p>
            <a:pPr algn="just"/>
            <a:r>
              <a:rPr lang="en-US" sz="2100" dirty="0" err="1" smtClean="0"/>
              <a:t>IoT</a:t>
            </a:r>
            <a:r>
              <a:rPr lang="en-US" sz="2100" dirty="0" smtClean="0"/>
              <a:t> </a:t>
            </a:r>
            <a:r>
              <a:rPr lang="en-US" sz="2100" dirty="0"/>
              <a:t>Device </a:t>
            </a:r>
            <a:r>
              <a:rPr lang="en-US" sz="2100" dirty="0" smtClean="0"/>
              <a:t>Liability</a:t>
            </a:r>
            <a:endParaRPr lang="en-US" sz="2100" b="1" dirty="0" smtClean="0"/>
          </a:p>
          <a:p>
            <a:endParaRPr lang="en-US" sz="2000" dirty="0" smtClean="0">
              <a:solidFill>
                <a:schemeClr val="tx1">
                  <a:lumMod val="85000"/>
                  <a:lumOff val="15000"/>
                </a:schemeClr>
              </a:solidFill>
              <a:latin typeface="Casper" panose="02000506000000020004" pitchFamily="2" charset="0"/>
              <a:cs typeface="Arial" panose="020B0604020202020204" pitchFamily="34" charset="0"/>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4</a:t>
            </a:fld>
            <a:endParaRPr lang="en-US" dirty="0"/>
          </a:p>
        </p:txBody>
      </p:sp>
      <p:sp>
        <p:nvSpPr>
          <p:cNvPr id="8" name="Title 7"/>
          <p:cNvSpPr txBox="1">
            <a:spLocks noGrp="1" noChangeArrowheads="1"/>
          </p:cNvSpPr>
          <p:nvPr>
            <p:ph type="title"/>
          </p:nvPr>
        </p:nvSpPr>
        <p:spPr bwMode="auto">
          <a:xfrm>
            <a:off x="845306" y="115069"/>
            <a:ext cx="4456567" cy="1322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smtClean="0">
                <a:latin typeface="Casper Bold" panose="02000806040000020004" pitchFamily="2" charset="0"/>
                <a:ea typeface="Karla" pitchFamily="2" charset="0"/>
                <a:cs typeface="Karla" pitchFamily="2" charset="0"/>
              </a:rPr>
              <a:t>Internet of Things</a:t>
            </a:r>
            <a:endParaRPr lang="en-US" sz="1600" dirty="0">
              <a:latin typeface="Raleway ExtraBold" pitchFamily="34" charset="-52"/>
            </a:endParaRPr>
          </a:p>
        </p:txBody>
      </p:sp>
      <p:sp>
        <p:nvSpPr>
          <p:cNvPr id="2" name="Rectangle 1"/>
          <p:cNvSpPr/>
          <p:nvPr/>
        </p:nvSpPr>
        <p:spPr>
          <a:xfrm>
            <a:off x="5295900" y="838200"/>
            <a:ext cx="5867400" cy="5518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69176" y="1502001"/>
            <a:ext cx="4102847" cy="48543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https://qph.fs.quoracdn.net/main-qimg-1b0c8a87519861fe262440811ae59ef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705" y="1848776"/>
            <a:ext cx="5543635" cy="344937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3003422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40</a:t>
            </a:fld>
            <a:endParaRPr lang="en-US"/>
          </a:p>
        </p:txBody>
      </p:sp>
      <p:pic>
        <p:nvPicPr>
          <p:cNvPr id="3" name="Picture 2"/>
          <p:cNvPicPr>
            <a:picLocks noChangeAspect="1"/>
          </p:cNvPicPr>
          <p:nvPr/>
        </p:nvPicPr>
        <p:blipFill>
          <a:blip r:embed="rId2"/>
          <a:stretch>
            <a:fillRect/>
          </a:stretch>
        </p:blipFill>
        <p:spPr>
          <a:xfrm>
            <a:off x="764774" y="1"/>
            <a:ext cx="10993626" cy="6390332"/>
          </a:xfrm>
          <a:prstGeom prst="rect">
            <a:avLst/>
          </a:prstGeom>
        </p:spPr>
      </p:pic>
    </p:spTree>
    <p:extLst>
      <p:ext uri="{BB962C8B-B14F-4D97-AF65-F5344CB8AC3E}">
        <p14:creationId xmlns:p14="http://schemas.microsoft.com/office/powerpoint/2010/main" val="14322582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41</a:t>
            </a:fld>
            <a:endParaRPr lang="en-US"/>
          </a:p>
        </p:txBody>
      </p:sp>
      <p:sp>
        <p:nvSpPr>
          <p:cNvPr id="5" name="Rectangle 4"/>
          <p:cNvSpPr/>
          <p:nvPr/>
        </p:nvSpPr>
        <p:spPr>
          <a:xfrm>
            <a:off x="792087" y="778310"/>
            <a:ext cx="11089224" cy="6001644"/>
          </a:xfrm>
          <a:prstGeom prst="rect">
            <a:avLst/>
          </a:prstGeom>
        </p:spPr>
        <p:txBody>
          <a:bodyPr wrap="square">
            <a:spAutoFit/>
          </a:bodyPr>
          <a:lstStyle/>
          <a:p>
            <a:pPr algn="just"/>
            <a:r>
              <a:rPr lang="en-US" sz="2400" b="1" dirty="0" smtClean="0"/>
              <a:t>Major </a:t>
            </a:r>
            <a:r>
              <a:rPr lang="en-US" sz="2400" b="1" dirty="0" err="1"/>
              <a:t>IoT</a:t>
            </a:r>
            <a:r>
              <a:rPr lang="en-US" sz="2400" b="1" dirty="0"/>
              <a:t> liabilities :</a:t>
            </a:r>
          </a:p>
          <a:p>
            <a:pPr algn="just"/>
            <a:endParaRPr lang="en-US" dirty="0"/>
          </a:p>
          <a:p>
            <a:pPr algn="just"/>
            <a:r>
              <a:rPr lang="en-US" dirty="0" smtClean="0"/>
              <a:t>1. Device Malfunction</a:t>
            </a:r>
          </a:p>
          <a:p>
            <a:pPr marL="342900" indent="-342900" algn="just">
              <a:buAutoNum type="arabicPeriod"/>
            </a:pPr>
            <a:endParaRPr lang="en-US" dirty="0"/>
          </a:p>
          <a:p>
            <a:pPr algn="just"/>
            <a:r>
              <a:rPr lang="en-US" dirty="0"/>
              <a:t>2. Data theft</a:t>
            </a:r>
          </a:p>
          <a:p>
            <a:pPr algn="just"/>
            <a:endParaRPr lang="en-US" dirty="0"/>
          </a:p>
          <a:p>
            <a:pPr algn="just"/>
            <a:r>
              <a:rPr lang="en-US" dirty="0"/>
              <a:t>3. </a:t>
            </a:r>
            <a:r>
              <a:rPr lang="en-US" dirty="0" smtClean="0"/>
              <a:t>Cyber attacks</a:t>
            </a:r>
            <a:endParaRPr lang="en-US" dirty="0"/>
          </a:p>
          <a:p>
            <a:pPr algn="just"/>
            <a:endParaRPr lang="en-US" dirty="0"/>
          </a:p>
          <a:p>
            <a:pPr algn="just"/>
            <a:r>
              <a:rPr lang="en-US" dirty="0"/>
              <a:t>Given below are a few of the most effective methods to prevent cyber attacks:</a:t>
            </a:r>
          </a:p>
          <a:p>
            <a:pPr algn="just"/>
            <a:endParaRPr lang="en-US" dirty="0"/>
          </a:p>
          <a:p>
            <a:pPr algn="just"/>
            <a:r>
              <a:rPr lang="en-US" dirty="0"/>
              <a:t>a. Built-in security: Devices with inbuilt features for security are at lesser exposure to cyber attacks than those with less secure systems.</a:t>
            </a:r>
          </a:p>
          <a:p>
            <a:pPr algn="just"/>
            <a:endParaRPr lang="en-US" dirty="0"/>
          </a:p>
          <a:p>
            <a:pPr algn="just"/>
            <a:r>
              <a:rPr lang="en-US" dirty="0"/>
              <a:t>b. Encryption– manufacturers must ensure end-to-end encryption to allow safe communication between devices.</a:t>
            </a:r>
          </a:p>
          <a:p>
            <a:pPr algn="just"/>
            <a:endParaRPr lang="en-US" dirty="0"/>
          </a:p>
          <a:p>
            <a:pPr algn="just"/>
            <a:r>
              <a:rPr lang="en-US" dirty="0"/>
              <a:t>c. Risk analysis: There must be a proper system to calculate the risks of involving any functionality in </a:t>
            </a:r>
            <a:r>
              <a:rPr lang="en-US" dirty="0" err="1"/>
              <a:t>iot</a:t>
            </a:r>
            <a:r>
              <a:rPr lang="en-US" dirty="0"/>
              <a:t> devices and hardware.</a:t>
            </a:r>
          </a:p>
          <a:p>
            <a:pPr algn="just"/>
            <a:endParaRPr lang="en-US" dirty="0"/>
          </a:p>
          <a:p>
            <a:pPr algn="just"/>
            <a:r>
              <a:rPr lang="en-US" dirty="0"/>
              <a:t>d. Authorization: Hard to decode passwords prevent illegal access or login to private devices such as smart cars or smart homes.</a:t>
            </a:r>
          </a:p>
          <a:p>
            <a:endParaRPr lang="en-US" dirty="0"/>
          </a:p>
        </p:txBody>
      </p:sp>
    </p:spTree>
    <p:extLst>
      <p:ext uri="{BB962C8B-B14F-4D97-AF65-F5344CB8AC3E}">
        <p14:creationId xmlns:p14="http://schemas.microsoft.com/office/powerpoint/2010/main" val="2456240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42</a:t>
            </a:fld>
            <a:endParaRPr lang="en-US"/>
          </a:p>
        </p:txBody>
      </p:sp>
      <p:pic>
        <p:nvPicPr>
          <p:cNvPr id="6" name="Picture 5"/>
          <p:cNvPicPr>
            <a:picLocks noChangeAspect="1"/>
          </p:cNvPicPr>
          <p:nvPr/>
        </p:nvPicPr>
        <p:blipFill>
          <a:blip r:embed="rId2"/>
          <a:stretch>
            <a:fillRect/>
          </a:stretch>
        </p:blipFill>
        <p:spPr>
          <a:xfrm>
            <a:off x="1854200" y="0"/>
            <a:ext cx="8475696" cy="6858000"/>
          </a:xfrm>
          <a:prstGeom prst="rect">
            <a:avLst/>
          </a:prstGeom>
        </p:spPr>
      </p:pic>
    </p:spTree>
    <p:extLst>
      <p:ext uri="{BB962C8B-B14F-4D97-AF65-F5344CB8AC3E}">
        <p14:creationId xmlns:p14="http://schemas.microsoft.com/office/powerpoint/2010/main" val="2531728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43</a:t>
            </a:fld>
            <a:endParaRPr lang="en-US"/>
          </a:p>
        </p:txBody>
      </p:sp>
      <p:sp>
        <p:nvSpPr>
          <p:cNvPr id="5" name="Rectangle 4"/>
          <p:cNvSpPr/>
          <p:nvPr/>
        </p:nvSpPr>
        <p:spPr>
          <a:xfrm>
            <a:off x="1" y="1051401"/>
            <a:ext cx="12004220" cy="4093429"/>
          </a:xfrm>
          <a:prstGeom prst="rect">
            <a:avLst/>
          </a:prstGeom>
        </p:spPr>
        <p:txBody>
          <a:bodyPr wrap="square">
            <a:spAutoFit/>
          </a:bodyPr>
          <a:lstStyle/>
          <a:p>
            <a:r>
              <a:rPr lang="en-US" sz="3600" b="1" dirty="0"/>
              <a:t>Impact of </a:t>
            </a:r>
            <a:r>
              <a:rPr lang="en-US" sz="3600" b="1" dirty="0" err="1"/>
              <a:t>IoT</a:t>
            </a:r>
            <a:r>
              <a:rPr lang="en-US" sz="3600" b="1" dirty="0"/>
              <a:t> </a:t>
            </a:r>
            <a:r>
              <a:rPr lang="en-US" sz="3600" b="1" dirty="0" smtClean="0"/>
              <a:t>liability</a:t>
            </a:r>
          </a:p>
          <a:p>
            <a:endParaRPr lang="en-US" sz="2800" b="1" dirty="0"/>
          </a:p>
          <a:p>
            <a:r>
              <a:rPr lang="en-US" sz="2800" dirty="0"/>
              <a:t>Any defective product impacts a chain of customers and organizations:</a:t>
            </a:r>
          </a:p>
          <a:p>
            <a:endParaRPr lang="en-US" sz="2800" dirty="0"/>
          </a:p>
          <a:p>
            <a:r>
              <a:rPr lang="en-US" sz="2800" dirty="0" smtClean="0"/>
              <a:t>1. Product </a:t>
            </a:r>
            <a:r>
              <a:rPr lang="en-US" sz="2800" dirty="0"/>
              <a:t>manufacturers</a:t>
            </a:r>
          </a:p>
          <a:p>
            <a:r>
              <a:rPr lang="en-US" sz="2800" dirty="0" smtClean="0"/>
              <a:t>2. Producer </a:t>
            </a:r>
            <a:r>
              <a:rPr lang="en-US" sz="2800" dirty="0"/>
              <a:t>of component parts</a:t>
            </a:r>
          </a:p>
          <a:p>
            <a:r>
              <a:rPr lang="en-US" sz="2800" dirty="0" smtClean="0"/>
              <a:t>3. Product </a:t>
            </a:r>
            <a:r>
              <a:rPr lang="en-US" sz="2800" dirty="0"/>
              <a:t>assembling party</a:t>
            </a:r>
          </a:p>
          <a:p>
            <a:r>
              <a:rPr lang="en-US" sz="2800" dirty="0" smtClean="0"/>
              <a:t>4. Product </a:t>
            </a:r>
            <a:r>
              <a:rPr lang="en-US" sz="2800" dirty="0"/>
              <a:t>installer</a:t>
            </a:r>
          </a:p>
          <a:p>
            <a:r>
              <a:rPr lang="en-US" sz="2800" dirty="0" smtClean="0"/>
              <a:t>5. Wholesalers </a:t>
            </a:r>
            <a:r>
              <a:rPr lang="en-US" sz="2800" dirty="0"/>
              <a:t>and vendors selling the </a:t>
            </a:r>
            <a:r>
              <a:rPr lang="en-US" sz="2800" dirty="0" smtClean="0"/>
              <a:t>product</a:t>
            </a:r>
            <a:endParaRPr lang="en-US" sz="2800" dirty="0"/>
          </a:p>
        </p:txBody>
      </p:sp>
    </p:spTree>
    <p:extLst>
      <p:ext uri="{BB962C8B-B14F-4D97-AF65-F5344CB8AC3E}">
        <p14:creationId xmlns:p14="http://schemas.microsoft.com/office/powerpoint/2010/main" val="20772860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44</a:t>
            </a:fld>
            <a:endParaRPr lang="en-US"/>
          </a:p>
        </p:txBody>
      </p:sp>
      <p:sp>
        <p:nvSpPr>
          <p:cNvPr id="7" name="Rectangle 6"/>
          <p:cNvSpPr/>
          <p:nvPr/>
        </p:nvSpPr>
        <p:spPr>
          <a:xfrm>
            <a:off x="0" y="1200014"/>
            <a:ext cx="12031534" cy="3877985"/>
          </a:xfrm>
          <a:prstGeom prst="rect">
            <a:avLst/>
          </a:prstGeom>
        </p:spPr>
        <p:txBody>
          <a:bodyPr wrap="square">
            <a:spAutoFit/>
          </a:bodyPr>
          <a:lstStyle/>
          <a:p>
            <a:pPr algn="just"/>
            <a:r>
              <a:rPr lang="en-US" sz="3000" b="1" dirty="0" err="1"/>
              <a:t>IoT</a:t>
            </a:r>
            <a:r>
              <a:rPr lang="en-US" sz="3000" b="1" dirty="0"/>
              <a:t> Product Liability Could Create Challenges for End-Users and </a:t>
            </a:r>
            <a:r>
              <a:rPr lang="en-US" sz="3000" b="1" dirty="0" smtClean="0"/>
              <a:t>Developers</a:t>
            </a:r>
          </a:p>
          <a:p>
            <a:pPr algn="just"/>
            <a:endParaRPr lang="en-US" sz="2400" dirty="0"/>
          </a:p>
          <a:p>
            <a:pPr algn="just"/>
            <a:r>
              <a:rPr lang="en-US" sz="2400" dirty="0"/>
              <a:t>As the market for internet of things devices grows, </a:t>
            </a:r>
            <a:r>
              <a:rPr lang="en-US" sz="2400" dirty="0" err="1"/>
              <a:t>IoT</a:t>
            </a:r>
            <a:r>
              <a:rPr lang="en-US" sz="2400" dirty="0"/>
              <a:t> liability is likely to become a critical issue for both end-users and developers. This could be especially true for end-users of industrial </a:t>
            </a:r>
            <a:r>
              <a:rPr lang="en-US" sz="2400" dirty="0" err="1"/>
              <a:t>IoT</a:t>
            </a:r>
            <a:r>
              <a:rPr lang="en-US" sz="2400" dirty="0"/>
              <a:t> products, who may face the potential for significant damages if an </a:t>
            </a:r>
            <a:r>
              <a:rPr lang="en-US" sz="2400" dirty="0" err="1"/>
              <a:t>IoT</a:t>
            </a:r>
            <a:r>
              <a:rPr lang="en-US" sz="2400" dirty="0"/>
              <a:t> device is compromised by hackers.</a:t>
            </a:r>
          </a:p>
          <a:p>
            <a:pPr algn="just"/>
            <a:endParaRPr lang="en-US" sz="2400" dirty="0"/>
          </a:p>
          <a:p>
            <a:pPr algn="just"/>
            <a:r>
              <a:rPr lang="en-US" sz="2400" dirty="0"/>
              <a:t>Experts expect significant uncertainty in the near future. Courts and lawmakers may adopt a range of positions on </a:t>
            </a:r>
            <a:r>
              <a:rPr lang="en-US" sz="2400" dirty="0" err="1"/>
              <a:t>IoT</a:t>
            </a:r>
            <a:r>
              <a:rPr lang="en-US" sz="2400" dirty="0"/>
              <a:t> liability. Developers could be held liable for damages often, or only in cases where end-users can prove that actions on the developer’s part led to the damages.</a:t>
            </a:r>
          </a:p>
        </p:txBody>
      </p:sp>
    </p:spTree>
    <p:extLst>
      <p:ext uri="{BB962C8B-B14F-4D97-AF65-F5344CB8AC3E}">
        <p14:creationId xmlns:p14="http://schemas.microsoft.com/office/powerpoint/2010/main" val="2295629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45</a:t>
            </a:fld>
            <a:endParaRPr lang="en-US"/>
          </a:p>
        </p:txBody>
      </p:sp>
      <p:pic>
        <p:nvPicPr>
          <p:cNvPr id="5" name="Picture 4"/>
          <p:cNvPicPr>
            <a:picLocks noChangeAspect="1"/>
          </p:cNvPicPr>
          <p:nvPr/>
        </p:nvPicPr>
        <p:blipFill>
          <a:blip r:embed="rId2"/>
          <a:stretch>
            <a:fillRect/>
          </a:stretch>
        </p:blipFill>
        <p:spPr>
          <a:xfrm>
            <a:off x="778431" y="431800"/>
            <a:ext cx="10952656" cy="5981700"/>
          </a:xfrm>
          <a:prstGeom prst="rect">
            <a:avLst/>
          </a:prstGeom>
        </p:spPr>
      </p:pic>
    </p:spTree>
    <p:extLst>
      <p:ext uri="{BB962C8B-B14F-4D97-AF65-F5344CB8AC3E}">
        <p14:creationId xmlns:p14="http://schemas.microsoft.com/office/powerpoint/2010/main" val="1866442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46</a:t>
            </a:fld>
            <a:endParaRPr lang="en-US"/>
          </a:p>
        </p:txBody>
      </p:sp>
      <p:sp>
        <p:nvSpPr>
          <p:cNvPr id="3" name="TextBox 2"/>
          <p:cNvSpPr txBox="1"/>
          <p:nvPr/>
        </p:nvSpPr>
        <p:spPr>
          <a:xfrm>
            <a:off x="1010594" y="163854"/>
            <a:ext cx="2540142" cy="707886"/>
          </a:xfrm>
          <a:prstGeom prst="rect">
            <a:avLst/>
          </a:prstGeom>
          <a:noFill/>
        </p:spPr>
        <p:txBody>
          <a:bodyPr wrap="square" rtlCol="0">
            <a:spAutoFit/>
          </a:bodyPr>
          <a:lstStyle/>
          <a:p>
            <a:r>
              <a:rPr lang="en-US" sz="4000" b="1" dirty="0" smtClean="0"/>
              <a:t>Summary </a:t>
            </a:r>
            <a:endParaRPr lang="en-US" sz="4000" b="1" dirty="0"/>
          </a:p>
        </p:txBody>
      </p:sp>
      <p:sp>
        <p:nvSpPr>
          <p:cNvPr id="4" name="Rectangle 3"/>
          <p:cNvSpPr/>
          <p:nvPr/>
        </p:nvSpPr>
        <p:spPr>
          <a:xfrm>
            <a:off x="0" y="1398993"/>
            <a:ext cx="12017877" cy="3108544"/>
          </a:xfrm>
          <a:prstGeom prst="rect">
            <a:avLst/>
          </a:prstGeom>
        </p:spPr>
        <p:txBody>
          <a:bodyPr wrap="square">
            <a:spAutoFit/>
          </a:bodyPr>
          <a:lstStyle/>
          <a:p>
            <a:pPr algn="just"/>
            <a:r>
              <a:rPr lang="en-US" sz="2800" dirty="0"/>
              <a:t>Regulatory standards for data markets are missing especially for data brokers; they are companies that sell data collected from various sources. Even though data appear to be the currency of the </a:t>
            </a:r>
            <a:r>
              <a:rPr lang="en-US" sz="2800" dirty="0" err="1"/>
              <a:t>IoT</a:t>
            </a:r>
            <a:r>
              <a:rPr lang="en-US" sz="2800" dirty="0"/>
              <a:t>, there is a lack of transparency about; who gets access to data and how those data are used to develop products or services and sold to advertisers and third parties. There is a need for clear guidelines on the retention, use, and security of the data including metadata (the data that describe other data).</a:t>
            </a:r>
          </a:p>
        </p:txBody>
      </p:sp>
    </p:spTree>
    <p:extLst>
      <p:ext uri="{BB962C8B-B14F-4D97-AF65-F5344CB8AC3E}">
        <p14:creationId xmlns:p14="http://schemas.microsoft.com/office/powerpoint/2010/main" val="507662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8431" y="245782"/>
            <a:ext cx="11239446" cy="492443"/>
          </a:xfrm>
          <a:prstGeom prst="rect">
            <a:avLst/>
          </a:prstGeom>
        </p:spPr>
        <p:txBody>
          <a:bodyPr wrap="square">
            <a:spAutoFit/>
          </a:bodyPr>
          <a:lstStyle/>
          <a:p>
            <a:pPr algn="just"/>
            <a:r>
              <a:rPr lang="en-US" sz="2600" b="1" dirty="0" err="1" smtClean="0"/>
              <a:t>IoT</a:t>
            </a:r>
            <a:r>
              <a:rPr lang="en-US" sz="2600" b="1" dirty="0" smtClean="0"/>
              <a:t> Interoperability and Standards Background </a:t>
            </a:r>
            <a:r>
              <a:rPr lang="en-US" sz="2600" b="1" dirty="0" smtClean="0">
                <a:solidFill>
                  <a:schemeClr val="tx1">
                    <a:lumMod val="85000"/>
                    <a:lumOff val="15000"/>
                  </a:schemeClr>
                </a:solidFill>
                <a:cs typeface="Arial" panose="020B0604020202020204" pitchFamily="34" charset="0"/>
              </a:rPr>
              <a:t>(CO-5)</a:t>
            </a:r>
            <a:endParaRPr lang="en-US" sz="2600" b="1" dirty="0">
              <a:solidFill>
                <a:schemeClr val="tx1">
                  <a:lumMod val="85000"/>
                  <a:lumOff val="15000"/>
                </a:schemeClr>
              </a:solidFill>
              <a:cs typeface="Arial" panose="020B0604020202020204" pitchFamily="34" charset="0"/>
            </a:endParaRPr>
          </a:p>
        </p:txBody>
      </p:sp>
      <p:sp>
        <p:nvSpPr>
          <p:cNvPr id="3" name="Rectangle 2"/>
          <p:cNvSpPr/>
          <p:nvPr/>
        </p:nvSpPr>
        <p:spPr>
          <a:xfrm>
            <a:off x="-1" y="1443841"/>
            <a:ext cx="12045191" cy="3785652"/>
          </a:xfrm>
          <a:prstGeom prst="rect">
            <a:avLst/>
          </a:prstGeom>
        </p:spPr>
        <p:txBody>
          <a:bodyPr wrap="square">
            <a:spAutoFit/>
          </a:bodyPr>
          <a:lstStyle/>
          <a:p>
            <a:pPr algn="just"/>
            <a:r>
              <a:rPr lang="en-US" sz="2400" dirty="0" err="1" smtClean="0"/>
              <a:t>IoT</a:t>
            </a:r>
            <a:r>
              <a:rPr lang="en-US" sz="2400" dirty="0" smtClean="0"/>
              <a:t> </a:t>
            </a:r>
            <a:r>
              <a:rPr lang="en-US" sz="2400" dirty="0"/>
              <a:t>interoperability is the capacity for multiple components within an </a:t>
            </a:r>
            <a:r>
              <a:rPr lang="en-US" sz="2400" dirty="0" err="1"/>
              <a:t>IoT</a:t>
            </a:r>
            <a:r>
              <a:rPr lang="en-US" sz="2400" dirty="0"/>
              <a:t> deployment to effectively communicate, share data and perform together to achieve a shared outcome. Organizations must be able to transmit and understand data throughout all the connections from devices to the cloud.</a:t>
            </a:r>
          </a:p>
          <a:p>
            <a:pPr algn="just"/>
            <a:endParaRPr lang="en-US" sz="2400" dirty="0"/>
          </a:p>
          <a:p>
            <a:pPr algn="just"/>
            <a:r>
              <a:rPr lang="en-US" sz="2400" dirty="0"/>
              <a:t>"Interoperability in an </a:t>
            </a:r>
            <a:r>
              <a:rPr lang="en-US" sz="2400" dirty="0" err="1"/>
              <a:t>IoT</a:t>
            </a:r>
            <a:r>
              <a:rPr lang="en-US" sz="2400" dirty="0"/>
              <a:t> context refers to the ability to transport meaningful, actionable information between systems. Information can refer to many things, so it's important to understand that </a:t>
            </a:r>
            <a:r>
              <a:rPr lang="en-US" sz="2400" dirty="0" err="1"/>
              <a:t>IoT</a:t>
            </a:r>
            <a:r>
              <a:rPr lang="en-US" sz="2400" dirty="0"/>
              <a:t> is a vast system of systems, where connections and data exchange can occur between literally billions of devices and systems," said Shawn Chandler, CTO at </a:t>
            </a:r>
            <a:r>
              <a:rPr lang="en-US" sz="2400" dirty="0" err="1"/>
              <a:t>GridCure</a:t>
            </a:r>
            <a:r>
              <a:rPr lang="en-US" sz="2400" dirty="0"/>
              <a:t> and a senior member of the professional association IEEE.</a:t>
            </a:r>
          </a:p>
        </p:txBody>
      </p:sp>
    </p:spTree>
    <p:extLst>
      <p:ext uri="{BB962C8B-B14F-4D97-AF65-F5344CB8AC3E}">
        <p14:creationId xmlns:p14="http://schemas.microsoft.com/office/powerpoint/2010/main" val="2212563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6</a:t>
            </a:fld>
            <a:endParaRPr lang="en-US"/>
          </a:p>
        </p:txBody>
      </p:sp>
      <p:pic>
        <p:nvPicPr>
          <p:cNvPr id="5" name="Picture 4"/>
          <p:cNvPicPr>
            <a:picLocks noChangeAspect="1"/>
          </p:cNvPicPr>
          <p:nvPr/>
        </p:nvPicPr>
        <p:blipFill>
          <a:blip r:embed="rId2"/>
          <a:stretch>
            <a:fillRect/>
          </a:stretch>
        </p:blipFill>
        <p:spPr>
          <a:xfrm>
            <a:off x="901341" y="0"/>
            <a:ext cx="10802433" cy="6308404"/>
          </a:xfrm>
          <a:prstGeom prst="rect">
            <a:avLst/>
          </a:prstGeom>
        </p:spPr>
      </p:pic>
    </p:spTree>
    <p:extLst>
      <p:ext uri="{BB962C8B-B14F-4D97-AF65-F5344CB8AC3E}">
        <p14:creationId xmlns:p14="http://schemas.microsoft.com/office/powerpoint/2010/main" val="2974116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7</a:t>
            </a:fld>
            <a:endParaRPr lang="en-US"/>
          </a:p>
        </p:txBody>
      </p:sp>
      <p:sp>
        <p:nvSpPr>
          <p:cNvPr id="5" name="Rectangle 4"/>
          <p:cNvSpPr/>
          <p:nvPr/>
        </p:nvSpPr>
        <p:spPr>
          <a:xfrm>
            <a:off x="696491" y="228906"/>
            <a:ext cx="11075566" cy="6124753"/>
          </a:xfrm>
          <a:prstGeom prst="rect">
            <a:avLst/>
          </a:prstGeom>
        </p:spPr>
        <p:txBody>
          <a:bodyPr wrap="square">
            <a:spAutoFit/>
          </a:bodyPr>
          <a:lstStyle/>
          <a:p>
            <a:pPr algn="just"/>
            <a:r>
              <a:rPr lang="en-US" sz="3600" b="1" dirty="0"/>
              <a:t> </a:t>
            </a:r>
            <a:r>
              <a:rPr lang="en-US" sz="3600" b="1" dirty="0" smtClean="0"/>
              <a:t> </a:t>
            </a:r>
            <a:r>
              <a:rPr lang="en-US" sz="3600" b="1" dirty="0" err="1" smtClean="0"/>
              <a:t>IoT</a:t>
            </a:r>
            <a:r>
              <a:rPr lang="en-US" sz="3600" b="1" dirty="0" smtClean="0"/>
              <a:t> </a:t>
            </a:r>
            <a:r>
              <a:rPr lang="en-US" sz="3600" b="1" dirty="0"/>
              <a:t>deployments have three interoperability needs:</a:t>
            </a:r>
          </a:p>
          <a:p>
            <a:pPr algn="just"/>
            <a:endParaRPr lang="en-US" sz="3600" dirty="0"/>
          </a:p>
          <a:p>
            <a:pPr marL="514350" indent="-514350" algn="just">
              <a:buAutoNum type="arabicPeriod"/>
            </a:pPr>
            <a:r>
              <a:rPr lang="en-US" sz="3200" dirty="0" smtClean="0"/>
              <a:t>Technical </a:t>
            </a:r>
            <a:r>
              <a:rPr lang="en-US" sz="3200" dirty="0"/>
              <a:t>interoperability. The deployment has the ability to use a physical communications infrastructure to transport bits of data</a:t>
            </a:r>
            <a:r>
              <a:rPr lang="en-US" sz="3200" dirty="0" smtClean="0"/>
              <a:t>.</a:t>
            </a:r>
          </a:p>
          <a:p>
            <a:pPr algn="just"/>
            <a:endParaRPr lang="en-US" sz="3200" dirty="0"/>
          </a:p>
          <a:p>
            <a:pPr algn="just"/>
            <a:r>
              <a:rPr lang="en-US" sz="3200" dirty="0" smtClean="0"/>
              <a:t>2. Syntactic </a:t>
            </a:r>
            <a:r>
              <a:rPr lang="en-US" sz="3200" dirty="0"/>
              <a:t>interoperability. A shared syntax or common information model structures the data and establishes a protocol to share the information as specific typed data</a:t>
            </a:r>
            <a:r>
              <a:rPr lang="en-US" sz="3200" dirty="0" smtClean="0"/>
              <a:t>.</a:t>
            </a:r>
          </a:p>
          <a:p>
            <a:pPr algn="just"/>
            <a:endParaRPr lang="en-US" sz="3200" dirty="0"/>
          </a:p>
          <a:p>
            <a:pPr algn="just"/>
            <a:r>
              <a:rPr lang="en-US" sz="3200" dirty="0" smtClean="0"/>
              <a:t>3. Semantic </a:t>
            </a:r>
            <a:r>
              <a:rPr lang="en-US" sz="3200" dirty="0" err="1"/>
              <a:t>IoT</a:t>
            </a:r>
            <a:r>
              <a:rPr lang="en-US" sz="3200" dirty="0"/>
              <a:t> deployments require the ability to establish </a:t>
            </a:r>
            <a:endParaRPr lang="en-US" sz="3200" dirty="0" smtClean="0"/>
          </a:p>
          <a:p>
            <a:pPr algn="just"/>
            <a:r>
              <a:rPr lang="en-US" sz="3200" dirty="0" smtClean="0"/>
              <a:t>the </a:t>
            </a:r>
            <a:r>
              <a:rPr lang="en-US" sz="3200" dirty="0"/>
              <a:t>meaning of the data.</a:t>
            </a:r>
          </a:p>
        </p:txBody>
      </p:sp>
    </p:spTree>
    <p:extLst>
      <p:ext uri="{BB962C8B-B14F-4D97-AF65-F5344CB8AC3E}">
        <p14:creationId xmlns:p14="http://schemas.microsoft.com/office/powerpoint/2010/main" val="9866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13184"/>
          </a:xfrm>
        </p:spPr>
        <p:txBody>
          <a:bodyPr>
            <a:normAutofit fontScale="90000"/>
          </a:bodyPr>
          <a:lstStyle/>
          <a:p>
            <a:r>
              <a:rPr lang="en-US" b="1" dirty="0" smtClean="0"/>
              <a:t>Interoperability Framework </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8</a:t>
            </a:fld>
            <a:endParaRPr lang="en-US"/>
          </a:p>
        </p:txBody>
      </p:sp>
      <p:pic>
        <p:nvPicPr>
          <p:cNvPr id="5" name="Picture 4"/>
          <p:cNvPicPr>
            <a:picLocks noChangeAspect="1"/>
          </p:cNvPicPr>
          <p:nvPr/>
        </p:nvPicPr>
        <p:blipFill>
          <a:blip r:embed="rId2"/>
          <a:stretch>
            <a:fillRect/>
          </a:stretch>
        </p:blipFill>
        <p:spPr>
          <a:xfrm>
            <a:off x="996938" y="1282699"/>
            <a:ext cx="10542956" cy="4998395"/>
          </a:xfrm>
          <a:prstGeom prst="rect">
            <a:avLst/>
          </a:prstGeom>
        </p:spPr>
      </p:pic>
    </p:spTree>
    <p:extLst>
      <p:ext uri="{BB962C8B-B14F-4D97-AF65-F5344CB8AC3E}">
        <p14:creationId xmlns:p14="http://schemas.microsoft.com/office/powerpoint/2010/main" val="1892469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9</a:t>
            </a:fld>
            <a:endParaRPr lang="en-US"/>
          </a:p>
        </p:txBody>
      </p:sp>
      <p:sp>
        <p:nvSpPr>
          <p:cNvPr id="3" name="Rectangle 2"/>
          <p:cNvSpPr/>
          <p:nvPr/>
        </p:nvSpPr>
        <p:spPr>
          <a:xfrm>
            <a:off x="0" y="1348283"/>
            <a:ext cx="11990564" cy="3539430"/>
          </a:xfrm>
          <a:prstGeom prst="rect">
            <a:avLst/>
          </a:prstGeom>
        </p:spPr>
        <p:txBody>
          <a:bodyPr wrap="square">
            <a:spAutoFit/>
          </a:bodyPr>
          <a:lstStyle/>
          <a:p>
            <a:pPr algn="just"/>
            <a:r>
              <a:rPr lang="en-US" sz="3600" b="1" dirty="0"/>
              <a:t>Interoperability standards bridge </a:t>
            </a:r>
            <a:r>
              <a:rPr lang="en-US" sz="3600" b="1" dirty="0" err="1"/>
              <a:t>IoT</a:t>
            </a:r>
            <a:r>
              <a:rPr lang="en-US" sz="3600" b="1" dirty="0"/>
              <a:t> device </a:t>
            </a:r>
            <a:r>
              <a:rPr lang="en-US" sz="3600" b="1" dirty="0" smtClean="0"/>
              <a:t>communication</a:t>
            </a:r>
          </a:p>
          <a:p>
            <a:pPr algn="just"/>
            <a:endParaRPr lang="en-US" sz="2800" dirty="0"/>
          </a:p>
          <a:p>
            <a:pPr algn="just"/>
            <a:r>
              <a:rPr lang="en-US" sz="3200" dirty="0"/>
              <a:t>Many within the </a:t>
            </a:r>
            <a:r>
              <a:rPr lang="en-US" sz="3200" dirty="0" err="1"/>
              <a:t>IoT</a:t>
            </a:r>
            <a:r>
              <a:rPr lang="en-US" sz="3200" dirty="0"/>
              <a:t> community, including manufacturers and engineers who design connected ecosystems for use, work together to develop standards that address interoperability challenges. Multiple standards organizations have rallied around the cause, but there's no dominant common standard that's applicable in every </a:t>
            </a:r>
            <a:r>
              <a:rPr lang="en-US" sz="3200" dirty="0" err="1"/>
              <a:t>IoT</a:t>
            </a:r>
            <a:r>
              <a:rPr lang="en-US" sz="3200" dirty="0"/>
              <a:t> use case.</a:t>
            </a:r>
          </a:p>
        </p:txBody>
      </p:sp>
    </p:spTree>
    <p:extLst>
      <p:ext uri="{BB962C8B-B14F-4D97-AF65-F5344CB8AC3E}">
        <p14:creationId xmlns:p14="http://schemas.microsoft.com/office/powerpoint/2010/main" val="377807653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2107</TotalTime>
  <Words>1666</Words>
  <Application>Microsoft Office PowerPoint</Application>
  <PresentationFormat>Widescreen</PresentationFormat>
  <Paragraphs>189</Paragraphs>
  <Slides>46</Slides>
  <Notes>0</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46</vt:i4>
      </vt:variant>
    </vt:vector>
  </HeadingPairs>
  <TitlesOfParts>
    <vt:vector size="59" baseType="lpstr">
      <vt:lpstr>Arial</vt:lpstr>
      <vt:lpstr>Arial Black</vt:lpstr>
      <vt:lpstr>Arial Unicode MS</vt:lpstr>
      <vt:lpstr>Calibri</vt:lpstr>
      <vt:lpstr>Calibri Light</vt:lpstr>
      <vt:lpstr>Casper</vt:lpstr>
      <vt:lpstr>Casper Bold</vt:lpstr>
      <vt:lpstr>Karla</vt:lpstr>
      <vt:lpstr>Raleway ExtraBold</vt:lpstr>
      <vt:lpstr>Times New Roman</vt:lpstr>
      <vt:lpstr>1_Office Theme</vt:lpstr>
      <vt:lpstr>Contents Slide Master</vt:lpstr>
      <vt:lpstr>CorelDRAW</vt:lpstr>
      <vt:lpstr>PowerPoint Presentation</vt:lpstr>
      <vt:lpstr>Internet of Things</vt:lpstr>
      <vt:lpstr>UNIT 3  CHAPTER 5  IoT Standard Issues </vt:lpstr>
      <vt:lpstr>Internet of Things</vt:lpstr>
      <vt:lpstr>PowerPoint Presentation</vt:lpstr>
      <vt:lpstr>PowerPoint Presentation</vt:lpstr>
      <vt:lpstr>PowerPoint Presentation</vt:lpstr>
      <vt:lpstr>Interoperability Framework </vt:lpstr>
      <vt:lpstr>PowerPoint Presentation</vt:lpstr>
      <vt:lpstr>PowerPoint Presentation</vt:lpstr>
      <vt:lpstr>PowerPoint Presentation</vt:lpstr>
      <vt:lpstr>PowerPoint Presentation</vt:lpstr>
      <vt:lpstr>Key Considerations and Challenges in IoT Interoperability/Standards (CO-5)</vt:lpstr>
      <vt:lpstr>IoT Protocol Standardization Efforts</vt:lpstr>
      <vt:lpstr>PowerPoint Presentation</vt:lpstr>
      <vt:lpstr>PowerPoint Presentation</vt:lpstr>
      <vt:lpstr>PowerPoint Presentation</vt:lpstr>
      <vt:lpstr>PowerPoint Presentation</vt:lpstr>
      <vt:lpstr>PowerPoint Presentation</vt:lpstr>
      <vt:lpstr>PowerPoint Presentation</vt:lpstr>
      <vt:lpstr>Cross Border Data Flows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RAHUL KUMAR</cp:lastModifiedBy>
  <cp:revision>302</cp:revision>
  <dcterms:created xsi:type="dcterms:W3CDTF">2019-01-09T10:33:58Z</dcterms:created>
  <dcterms:modified xsi:type="dcterms:W3CDTF">2023-06-02T11:52:01Z</dcterms:modified>
</cp:coreProperties>
</file>